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3" r:id="rId4"/>
    <p:sldId id="258" r:id="rId5"/>
    <p:sldId id="259" r:id="rId6"/>
    <p:sldId id="260" r:id="rId7"/>
    <p:sldId id="262" r:id="rId8"/>
    <p:sldId id="261" r:id="rId9"/>
    <p:sldId id="263" r:id="rId10"/>
    <p:sldId id="264" r:id="rId11"/>
    <p:sldId id="266" r:id="rId12"/>
    <p:sldId id="268" r:id="rId13"/>
    <p:sldId id="267" r:id="rId14"/>
    <p:sldId id="269" r:id="rId15"/>
    <p:sldId id="271" r:id="rId16"/>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305" autoAdjust="0"/>
  </p:normalViewPr>
  <p:slideViewPr>
    <p:cSldViewPr>
      <p:cViewPr varScale="1">
        <p:scale>
          <a:sx n="87" d="100"/>
          <a:sy n="87" d="100"/>
        </p:scale>
        <p:origin x="-106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endParaRPr lang="en-GB"/>
          </a:p>
        </p:txBody>
      </p:sp>
      <p:sp>
        <p:nvSpPr>
          <p:cNvPr id="5" name="Tijdelijke aanduiding voor voettekst 4"/>
          <p:cNvSpPr>
            <a:spLocks noGrp="1"/>
          </p:cNvSpPr>
          <p:nvPr>
            <p:ph type="ftr" sz="quarter" idx="11"/>
          </p:nvPr>
        </p:nvSpPr>
        <p:spPr/>
        <p:txBody>
          <a:bodyPr/>
          <a:lstStyle>
            <a:lvl1pPr>
              <a:defRPr/>
            </a:lvl1pPr>
          </a:lstStyle>
          <a:p>
            <a:endParaRPr lang="en-GB"/>
          </a:p>
        </p:txBody>
      </p:sp>
      <p:sp>
        <p:nvSpPr>
          <p:cNvPr id="6" name="Tijdelijke aanduiding voor dianummer 5"/>
          <p:cNvSpPr>
            <a:spLocks noGrp="1"/>
          </p:cNvSpPr>
          <p:nvPr>
            <p:ph type="sldNum" sz="quarter" idx="12"/>
          </p:nvPr>
        </p:nvSpPr>
        <p:spPr/>
        <p:txBody>
          <a:bodyPr/>
          <a:lstStyle>
            <a:lvl1pPr>
              <a:defRPr/>
            </a:lvl1pPr>
          </a:lstStyle>
          <a:p>
            <a:fld id="{4ED6E009-4951-417F-9C4C-968EBEFF6175}" type="slidenum">
              <a:rPr lang="en-GB"/>
              <a:pPr/>
              <a:t>‹nr.›</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en-GB"/>
          </a:p>
        </p:txBody>
      </p:sp>
      <p:sp>
        <p:nvSpPr>
          <p:cNvPr id="5" name="Tijdelijke aanduiding voor voettekst 4"/>
          <p:cNvSpPr>
            <a:spLocks noGrp="1"/>
          </p:cNvSpPr>
          <p:nvPr>
            <p:ph type="ftr" sz="quarter" idx="11"/>
          </p:nvPr>
        </p:nvSpPr>
        <p:spPr/>
        <p:txBody>
          <a:bodyPr/>
          <a:lstStyle>
            <a:lvl1pPr>
              <a:defRPr/>
            </a:lvl1pPr>
          </a:lstStyle>
          <a:p>
            <a:endParaRPr lang="en-GB"/>
          </a:p>
        </p:txBody>
      </p:sp>
      <p:sp>
        <p:nvSpPr>
          <p:cNvPr id="6" name="Tijdelijke aanduiding voor dianummer 5"/>
          <p:cNvSpPr>
            <a:spLocks noGrp="1"/>
          </p:cNvSpPr>
          <p:nvPr>
            <p:ph type="sldNum" sz="quarter" idx="12"/>
          </p:nvPr>
        </p:nvSpPr>
        <p:spPr/>
        <p:txBody>
          <a:bodyPr/>
          <a:lstStyle>
            <a:lvl1pPr>
              <a:defRPr/>
            </a:lvl1pPr>
          </a:lstStyle>
          <a:p>
            <a:fld id="{D26D69C6-E6A9-48EC-AB68-37ABDF672522}" type="slidenum">
              <a:rPr lang="en-GB"/>
              <a:pPr/>
              <a:t>‹nr.›</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en-GB"/>
          </a:p>
        </p:txBody>
      </p:sp>
      <p:sp>
        <p:nvSpPr>
          <p:cNvPr id="5" name="Tijdelijke aanduiding voor voettekst 4"/>
          <p:cNvSpPr>
            <a:spLocks noGrp="1"/>
          </p:cNvSpPr>
          <p:nvPr>
            <p:ph type="ftr" sz="quarter" idx="11"/>
          </p:nvPr>
        </p:nvSpPr>
        <p:spPr/>
        <p:txBody>
          <a:bodyPr/>
          <a:lstStyle>
            <a:lvl1pPr>
              <a:defRPr/>
            </a:lvl1pPr>
          </a:lstStyle>
          <a:p>
            <a:endParaRPr lang="en-GB"/>
          </a:p>
        </p:txBody>
      </p:sp>
      <p:sp>
        <p:nvSpPr>
          <p:cNvPr id="6" name="Tijdelijke aanduiding voor dianummer 5"/>
          <p:cNvSpPr>
            <a:spLocks noGrp="1"/>
          </p:cNvSpPr>
          <p:nvPr>
            <p:ph type="sldNum" sz="quarter" idx="12"/>
          </p:nvPr>
        </p:nvSpPr>
        <p:spPr/>
        <p:txBody>
          <a:bodyPr/>
          <a:lstStyle>
            <a:lvl1pPr>
              <a:defRPr/>
            </a:lvl1pPr>
          </a:lstStyle>
          <a:p>
            <a:fld id="{09A47A26-5FA2-49AF-9103-69303C16F740}"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endParaRPr lang="en-GB"/>
          </a:p>
        </p:txBody>
      </p:sp>
      <p:sp>
        <p:nvSpPr>
          <p:cNvPr id="5" name="Tijdelijke aanduiding voor voettekst 4"/>
          <p:cNvSpPr>
            <a:spLocks noGrp="1"/>
          </p:cNvSpPr>
          <p:nvPr>
            <p:ph type="ftr" sz="quarter" idx="11"/>
          </p:nvPr>
        </p:nvSpPr>
        <p:spPr/>
        <p:txBody>
          <a:bodyPr/>
          <a:lstStyle>
            <a:lvl1pPr>
              <a:defRPr/>
            </a:lvl1pPr>
          </a:lstStyle>
          <a:p>
            <a:endParaRPr lang="en-GB"/>
          </a:p>
        </p:txBody>
      </p:sp>
      <p:sp>
        <p:nvSpPr>
          <p:cNvPr id="6" name="Tijdelijke aanduiding voor dianummer 5"/>
          <p:cNvSpPr>
            <a:spLocks noGrp="1"/>
          </p:cNvSpPr>
          <p:nvPr>
            <p:ph type="sldNum" sz="quarter" idx="12"/>
          </p:nvPr>
        </p:nvSpPr>
        <p:spPr/>
        <p:txBody>
          <a:bodyPr/>
          <a:lstStyle>
            <a:lvl1pPr>
              <a:defRPr/>
            </a:lvl1pPr>
          </a:lstStyle>
          <a:p>
            <a:fld id="{1366A9B7-9D6C-456F-A8AB-EE175BD60FC5}" type="slidenum">
              <a:rPr lang="en-GB"/>
              <a:pPr/>
              <a:t>‹nr.›</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endParaRPr lang="en-GB"/>
          </a:p>
        </p:txBody>
      </p:sp>
      <p:sp>
        <p:nvSpPr>
          <p:cNvPr id="5" name="Tijdelijke aanduiding voor voettekst 4"/>
          <p:cNvSpPr>
            <a:spLocks noGrp="1"/>
          </p:cNvSpPr>
          <p:nvPr>
            <p:ph type="ftr" sz="quarter" idx="11"/>
          </p:nvPr>
        </p:nvSpPr>
        <p:spPr/>
        <p:txBody>
          <a:bodyPr/>
          <a:lstStyle>
            <a:lvl1pPr>
              <a:defRPr/>
            </a:lvl1pPr>
          </a:lstStyle>
          <a:p>
            <a:endParaRPr lang="en-GB"/>
          </a:p>
        </p:txBody>
      </p:sp>
      <p:sp>
        <p:nvSpPr>
          <p:cNvPr id="6" name="Tijdelijke aanduiding voor dianummer 5"/>
          <p:cNvSpPr>
            <a:spLocks noGrp="1"/>
          </p:cNvSpPr>
          <p:nvPr>
            <p:ph type="sldNum" sz="quarter" idx="12"/>
          </p:nvPr>
        </p:nvSpPr>
        <p:spPr/>
        <p:txBody>
          <a:bodyPr/>
          <a:lstStyle>
            <a:lvl1pPr>
              <a:defRPr/>
            </a:lvl1pPr>
          </a:lstStyle>
          <a:p>
            <a:fld id="{1C24173E-3ABF-43E7-ACB4-0B6C37D232B6}"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lvl1pPr>
              <a:defRPr/>
            </a:lvl1pPr>
          </a:lstStyle>
          <a:p>
            <a:endParaRPr lang="en-GB"/>
          </a:p>
        </p:txBody>
      </p:sp>
      <p:sp>
        <p:nvSpPr>
          <p:cNvPr id="6" name="Tijdelijke aanduiding voor voettekst 5"/>
          <p:cNvSpPr>
            <a:spLocks noGrp="1"/>
          </p:cNvSpPr>
          <p:nvPr>
            <p:ph type="ftr" sz="quarter" idx="11"/>
          </p:nvPr>
        </p:nvSpPr>
        <p:spPr/>
        <p:txBody>
          <a:bodyPr/>
          <a:lstStyle>
            <a:lvl1pPr>
              <a:defRPr/>
            </a:lvl1pPr>
          </a:lstStyle>
          <a:p>
            <a:endParaRPr lang="en-GB"/>
          </a:p>
        </p:txBody>
      </p:sp>
      <p:sp>
        <p:nvSpPr>
          <p:cNvPr id="7" name="Tijdelijke aanduiding voor dianummer 6"/>
          <p:cNvSpPr>
            <a:spLocks noGrp="1"/>
          </p:cNvSpPr>
          <p:nvPr>
            <p:ph type="sldNum" sz="quarter" idx="12"/>
          </p:nvPr>
        </p:nvSpPr>
        <p:spPr/>
        <p:txBody>
          <a:bodyPr/>
          <a:lstStyle>
            <a:lvl1pPr>
              <a:defRPr/>
            </a:lvl1pPr>
          </a:lstStyle>
          <a:p>
            <a:fld id="{4643CECC-759F-4F66-8AF3-14D956520D4B}"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lvl1pPr>
              <a:defRPr/>
            </a:lvl1pPr>
          </a:lstStyle>
          <a:p>
            <a:endParaRPr lang="en-GB"/>
          </a:p>
        </p:txBody>
      </p:sp>
      <p:sp>
        <p:nvSpPr>
          <p:cNvPr id="8" name="Tijdelijke aanduiding voor voettekst 7"/>
          <p:cNvSpPr>
            <a:spLocks noGrp="1"/>
          </p:cNvSpPr>
          <p:nvPr>
            <p:ph type="ftr" sz="quarter" idx="11"/>
          </p:nvPr>
        </p:nvSpPr>
        <p:spPr/>
        <p:txBody>
          <a:bodyPr/>
          <a:lstStyle>
            <a:lvl1pPr>
              <a:defRPr/>
            </a:lvl1pPr>
          </a:lstStyle>
          <a:p>
            <a:endParaRPr lang="en-GB"/>
          </a:p>
        </p:txBody>
      </p:sp>
      <p:sp>
        <p:nvSpPr>
          <p:cNvPr id="9" name="Tijdelijke aanduiding voor dianummer 8"/>
          <p:cNvSpPr>
            <a:spLocks noGrp="1"/>
          </p:cNvSpPr>
          <p:nvPr>
            <p:ph type="sldNum" sz="quarter" idx="12"/>
          </p:nvPr>
        </p:nvSpPr>
        <p:spPr/>
        <p:txBody>
          <a:bodyPr/>
          <a:lstStyle>
            <a:lvl1pPr>
              <a:defRPr/>
            </a:lvl1pPr>
          </a:lstStyle>
          <a:p>
            <a:fld id="{43728DD7-BC30-4B86-A5E0-61708F0A540D}"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lvl1pPr>
              <a:defRPr/>
            </a:lvl1pPr>
          </a:lstStyle>
          <a:p>
            <a:endParaRPr lang="en-GB"/>
          </a:p>
        </p:txBody>
      </p:sp>
      <p:sp>
        <p:nvSpPr>
          <p:cNvPr id="4" name="Tijdelijke aanduiding voor voettekst 3"/>
          <p:cNvSpPr>
            <a:spLocks noGrp="1"/>
          </p:cNvSpPr>
          <p:nvPr>
            <p:ph type="ftr" sz="quarter" idx="11"/>
          </p:nvPr>
        </p:nvSpPr>
        <p:spPr/>
        <p:txBody>
          <a:bodyPr/>
          <a:lstStyle>
            <a:lvl1pPr>
              <a:defRPr/>
            </a:lvl1pPr>
          </a:lstStyle>
          <a:p>
            <a:endParaRPr lang="en-GB"/>
          </a:p>
        </p:txBody>
      </p:sp>
      <p:sp>
        <p:nvSpPr>
          <p:cNvPr id="5" name="Tijdelijke aanduiding voor dianummer 4"/>
          <p:cNvSpPr>
            <a:spLocks noGrp="1"/>
          </p:cNvSpPr>
          <p:nvPr>
            <p:ph type="sldNum" sz="quarter" idx="12"/>
          </p:nvPr>
        </p:nvSpPr>
        <p:spPr/>
        <p:txBody>
          <a:bodyPr/>
          <a:lstStyle>
            <a:lvl1pPr>
              <a:defRPr/>
            </a:lvl1pPr>
          </a:lstStyle>
          <a:p>
            <a:fld id="{99240AB1-34CE-4F16-8C0B-94C71780E733}"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vl1pPr>
          </a:lstStyle>
          <a:p>
            <a:endParaRPr lang="en-GB"/>
          </a:p>
        </p:txBody>
      </p:sp>
      <p:sp>
        <p:nvSpPr>
          <p:cNvPr id="3" name="Tijdelijke aanduiding voor voettekst 2"/>
          <p:cNvSpPr>
            <a:spLocks noGrp="1"/>
          </p:cNvSpPr>
          <p:nvPr>
            <p:ph type="ftr" sz="quarter" idx="11"/>
          </p:nvPr>
        </p:nvSpPr>
        <p:spPr/>
        <p:txBody>
          <a:bodyPr/>
          <a:lstStyle>
            <a:lvl1pPr>
              <a:defRPr/>
            </a:lvl1pPr>
          </a:lstStyle>
          <a:p>
            <a:endParaRPr lang="en-GB"/>
          </a:p>
        </p:txBody>
      </p:sp>
      <p:sp>
        <p:nvSpPr>
          <p:cNvPr id="4" name="Tijdelijke aanduiding voor dianummer 3"/>
          <p:cNvSpPr>
            <a:spLocks noGrp="1"/>
          </p:cNvSpPr>
          <p:nvPr>
            <p:ph type="sldNum" sz="quarter" idx="12"/>
          </p:nvPr>
        </p:nvSpPr>
        <p:spPr/>
        <p:txBody>
          <a:bodyPr/>
          <a:lstStyle>
            <a:lvl1pPr>
              <a:defRPr/>
            </a:lvl1pPr>
          </a:lstStyle>
          <a:p>
            <a:fld id="{2910A1FE-C0DC-4298-805B-175A0182D774}"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en-GB"/>
          </a:p>
        </p:txBody>
      </p:sp>
      <p:sp>
        <p:nvSpPr>
          <p:cNvPr id="6" name="Tijdelijke aanduiding voor voettekst 5"/>
          <p:cNvSpPr>
            <a:spLocks noGrp="1"/>
          </p:cNvSpPr>
          <p:nvPr>
            <p:ph type="ftr" sz="quarter" idx="11"/>
          </p:nvPr>
        </p:nvSpPr>
        <p:spPr/>
        <p:txBody>
          <a:bodyPr/>
          <a:lstStyle>
            <a:lvl1pPr>
              <a:defRPr/>
            </a:lvl1pPr>
          </a:lstStyle>
          <a:p>
            <a:endParaRPr lang="en-GB"/>
          </a:p>
        </p:txBody>
      </p:sp>
      <p:sp>
        <p:nvSpPr>
          <p:cNvPr id="7" name="Tijdelijke aanduiding voor dianummer 6"/>
          <p:cNvSpPr>
            <a:spLocks noGrp="1"/>
          </p:cNvSpPr>
          <p:nvPr>
            <p:ph type="sldNum" sz="quarter" idx="12"/>
          </p:nvPr>
        </p:nvSpPr>
        <p:spPr/>
        <p:txBody>
          <a:bodyPr/>
          <a:lstStyle>
            <a:lvl1pPr>
              <a:defRPr/>
            </a:lvl1pPr>
          </a:lstStyle>
          <a:p>
            <a:fld id="{D8C8862E-75E0-4167-9903-18DA5485AAEA}"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lvl1pPr>
              <a:defRPr/>
            </a:lvl1pPr>
          </a:lstStyle>
          <a:p>
            <a:endParaRPr lang="en-GB"/>
          </a:p>
        </p:txBody>
      </p:sp>
      <p:sp>
        <p:nvSpPr>
          <p:cNvPr id="6" name="Tijdelijke aanduiding voor voettekst 5"/>
          <p:cNvSpPr>
            <a:spLocks noGrp="1"/>
          </p:cNvSpPr>
          <p:nvPr>
            <p:ph type="ftr" sz="quarter" idx="11"/>
          </p:nvPr>
        </p:nvSpPr>
        <p:spPr/>
        <p:txBody>
          <a:bodyPr/>
          <a:lstStyle>
            <a:lvl1pPr>
              <a:defRPr/>
            </a:lvl1pPr>
          </a:lstStyle>
          <a:p>
            <a:endParaRPr lang="en-GB"/>
          </a:p>
        </p:txBody>
      </p:sp>
      <p:sp>
        <p:nvSpPr>
          <p:cNvPr id="7" name="Tijdelijke aanduiding voor dianummer 6"/>
          <p:cNvSpPr>
            <a:spLocks noGrp="1"/>
          </p:cNvSpPr>
          <p:nvPr>
            <p:ph type="sldNum" sz="quarter" idx="12"/>
          </p:nvPr>
        </p:nvSpPr>
        <p:spPr/>
        <p:txBody>
          <a:bodyPr/>
          <a:lstStyle>
            <a:lvl1pPr>
              <a:defRPr/>
            </a:lvl1pPr>
          </a:lstStyle>
          <a:p>
            <a:fld id="{C94E7987-4CF2-4FC7-86B0-CE816BBE55B4}"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F950507-DD92-4CB7-A0B7-F66EE7BA8CE1}" type="slidenum">
              <a:rPr lang="en-GB"/>
              <a:pPr/>
              <a:t>‹nr.›</a:t>
            </a:fld>
            <a:endParaRPr lang="en-GB"/>
          </a:p>
        </p:txBody>
      </p:sp>
      <p:pic>
        <p:nvPicPr>
          <p:cNvPr id="1031" name="Picture 7" descr="logo_curve"/>
          <p:cNvPicPr>
            <a:picLocks noChangeAspect="1" noChangeArrowheads="1"/>
          </p:cNvPicPr>
          <p:nvPr userDrawn="1"/>
        </p:nvPicPr>
        <p:blipFill>
          <a:blip r:embed="rId13"/>
          <a:srcRect/>
          <a:stretch>
            <a:fillRect/>
          </a:stretch>
        </p:blipFill>
        <p:spPr bwMode="auto">
          <a:xfrm>
            <a:off x="7715250" y="6276975"/>
            <a:ext cx="1428750" cy="58102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Storyboard2.doc"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1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52" name="Text Box 4"/>
          <p:cNvSpPr txBox="1">
            <a:spLocks noChangeArrowheads="1"/>
          </p:cNvSpPr>
          <p:nvPr/>
        </p:nvSpPr>
        <p:spPr bwMode="auto">
          <a:xfrm>
            <a:off x="2339975" y="765175"/>
            <a:ext cx="4492625" cy="579438"/>
          </a:xfrm>
          <a:prstGeom prst="rect">
            <a:avLst/>
          </a:prstGeom>
          <a:noFill/>
          <a:ln w="9525">
            <a:noFill/>
            <a:miter lim="800000"/>
            <a:headEnd/>
            <a:tailEnd/>
          </a:ln>
          <a:effectLst/>
        </p:spPr>
        <p:txBody>
          <a:bodyPr wrap="none">
            <a:spAutoFit/>
          </a:bodyPr>
          <a:lstStyle/>
          <a:p>
            <a:r>
              <a:rPr lang="en-GB" sz="3200" dirty="0">
                <a:solidFill>
                  <a:schemeClr val="accent2"/>
                </a:solidFill>
              </a:rPr>
              <a:t>Animation for Education</a:t>
            </a:r>
          </a:p>
        </p:txBody>
      </p:sp>
      <p:sp>
        <p:nvSpPr>
          <p:cNvPr id="2053" name="Text Box 5"/>
          <p:cNvSpPr txBox="1">
            <a:spLocks noChangeArrowheads="1"/>
          </p:cNvSpPr>
          <p:nvPr/>
        </p:nvSpPr>
        <p:spPr bwMode="auto">
          <a:xfrm>
            <a:off x="2643174" y="3143248"/>
            <a:ext cx="5181227" cy="523220"/>
          </a:xfrm>
          <a:prstGeom prst="rect">
            <a:avLst/>
          </a:prstGeom>
          <a:noFill/>
          <a:ln w="9525">
            <a:noFill/>
            <a:miter lim="800000"/>
            <a:headEnd/>
            <a:tailEnd/>
          </a:ln>
          <a:effectLst/>
        </p:spPr>
        <p:txBody>
          <a:bodyPr wrap="none">
            <a:spAutoFit/>
          </a:bodyPr>
          <a:lstStyle/>
          <a:p>
            <a:pPr algn="ctr"/>
            <a:r>
              <a:rPr lang="en-GB" sz="2800" dirty="0" smtClean="0">
                <a:solidFill>
                  <a:schemeClr val="accent2"/>
                </a:solidFill>
              </a:rPr>
              <a:t>PSO </a:t>
            </a:r>
            <a:r>
              <a:rPr lang="nl-NL" sz="2800" dirty="0" smtClean="0">
                <a:solidFill>
                  <a:schemeClr val="accent2"/>
                </a:solidFill>
              </a:rPr>
              <a:t>wordt spannend gemaakt!</a:t>
            </a:r>
            <a:endParaRPr lang="nl-NL" sz="2000" dirty="0">
              <a:solidFill>
                <a:schemeClr val="accent2"/>
              </a:solidFill>
            </a:endParaRPr>
          </a:p>
        </p:txBody>
      </p:sp>
      <p:pic>
        <p:nvPicPr>
          <p:cNvPr id="2055" name="Picture 7" descr="Dscf0133"/>
          <p:cNvPicPr>
            <a:picLocks noChangeAspect="1" noChangeArrowheads="1"/>
          </p:cNvPicPr>
          <p:nvPr/>
        </p:nvPicPr>
        <p:blipFill>
          <a:blip r:embed="rId2"/>
          <a:srcRect/>
          <a:stretch>
            <a:fillRect/>
          </a:stretch>
        </p:blipFill>
        <p:spPr bwMode="auto">
          <a:xfrm>
            <a:off x="0" y="1268413"/>
            <a:ext cx="2678113" cy="55895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1000"/>
                                        <p:tgtEl>
                                          <p:spTgt spid="2052"/>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2053"/>
                                        </p:tgtEl>
                                        <p:attrNameLst>
                                          <p:attrName>style.visibility</p:attrName>
                                        </p:attrNameLst>
                                      </p:cBhvr>
                                      <p:to>
                                        <p:strVal val="visible"/>
                                      </p:to>
                                    </p:set>
                                    <p:animEffect transition="in" filter="fade">
                                      <p:cBhvr>
                                        <p:cTn id="11" dur="2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p:bldP spid="2053" grpId="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8" name="Text Box 4"/>
          <p:cNvSpPr txBox="1">
            <a:spLocks noChangeArrowheads="1"/>
          </p:cNvSpPr>
          <p:nvPr/>
        </p:nvSpPr>
        <p:spPr bwMode="auto">
          <a:xfrm>
            <a:off x="2693988" y="404813"/>
            <a:ext cx="3749675" cy="519112"/>
          </a:xfrm>
          <a:prstGeom prst="rect">
            <a:avLst/>
          </a:prstGeom>
          <a:noFill/>
          <a:ln w="9525">
            <a:noFill/>
            <a:miter lim="800000"/>
            <a:headEnd/>
            <a:tailEnd/>
          </a:ln>
          <a:effectLst/>
        </p:spPr>
        <p:txBody>
          <a:bodyPr wrap="none">
            <a:spAutoFit/>
          </a:bodyPr>
          <a:lstStyle/>
          <a:p>
            <a:r>
              <a:rPr lang="en-GB" sz="2800">
                <a:solidFill>
                  <a:schemeClr val="accent2"/>
                </a:solidFill>
              </a:rPr>
              <a:t>Stop-motion animation</a:t>
            </a:r>
          </a:p>
        </p:txBody>
      </p:sp>
      <p:sp>
        <p:nvSpPr>
          <p:cNvPr id="11269" name="Text Box 5"/>
          <p:cNvSpPr txBox="1">
            <a:spLocks noChangeArrowheads="1"/>
          </p:cNvSpPr>
          <p:nvPr/>
        </p:nvSpPr>
        <p:spPr bwMode="auto">
          <a:xfrm>
            <a:off x="2411413" y="1341438"/>
            <a:ext cx="3363421" cy="400110"/>
          </a:xfrm>
          <a:prstGeom prst="rect">
            <a:avLst/>
          </a:prstGeom>
          <a:noFill/>
          <a:ln w="9525">
            <a:noFill/>
            <a:miter lim="800000"/>
            <a:headEnd/>
            <a:tailEnd/>
          </a:ln>
          <a:effectLst/>
        </p:spPr>
        <p:txBody>
          <a:bodyPr wrap="none">
            <a:spAutoFit/>
          </a:bodyPr>
          <a:lstStyle/>
          <a:p>
            <a:r>
              <a:rPr lang="nl-NL" sz="2000" dirty="0" smtClean="0">
                <a:solidFill>
                  <a:schemeClr val="accent2"/>
                </a:solidFill>
              </a:rPr>
              <a:t>Hoe maak je een animatie?</a:t>
            </a:r>
            <a:endParaRPr lang="nl-NL" sz="2000" dirty="0">
              <a:solidFill>
                <a:schemeClr val="accent2"/>
              </a:solidFill>
            </a:endParaRPr>
          </a:p>
        </p:txBody>
      </p:sp>
      <p:sp>
        <p:nvSpPr>
          <p:cNvPr id="11270" name="Text Box 6"/>
          <p:cNvSpPr txBox="1">
            <a:spLocks noChangeArrowheads="1"/>
          </p:cNvSpPr>
          <p:nvPr/>
        </p:nvSpPr>
        <p:spPr bwMode="auto">
          <a:xfrm>
            <a:off x="755650" y="2008188"/>
            <a:ext cx="8031192" cy="4247317"/>
          </a:xfrm>
          <a:prstGeom prst="rect">
            <a:avLst/>
          </a:prstGeom>
          <a:noFill/>
          <a:ln w="9525">
            <a:noFill/>
            <a:miter lim="800000"/>
            <a:headEnd/>
            <a:tailEnd/>
          </a:ln>
          <a:effectLst/>
        </p:spPr>
        <p:txBody>
          <a:bodyPr wrap="square">
            <a:spAutoFit/>
          </a:bodyPr>
          <a:lstStyle/>
          <a:p>
            <a:r>
              <a:rPr lang="nl-NL" b="1" dirty="0" smtClean="0">
                <a:solidFill>
                  <a:schemeClr val="accent2"/>
                </a:solidFill>
              </a:rPr>
              <a:t>Schrijf een verhaaltje over een beroep met 1 tot 4 karakters(personen)</a:t>
            </a:r>
          </a:p>
          <a:p>
            <a:endParaRPr lang="nl-NL" b="1" dirty="0" smtClean="0">
              <a:solidFill>
                <a:schemeClr val="accent2"/>
              </a:solidFill>
            </a:endParaRPr>
          </a:p>
          <a:p>
            <a:r>
              <a:rPr lang="nl-NL" b="1" dirty="0" smtClean="0">
                <a:solidFill>
                  <a:schemeClr val="accent2"/>
                </a:solidFill>
              </a:rPr>
              <a:t>Bespreek met je groepje hoe je het verhaal kunt verfilmen</a:t>
            </a:r>
          </a:p>
          <a:p>
            <a:endParaRPr lang="nl-NL" b="1" dirty="0" smtClean="0">
              <a:solidFill>
                <a:schemeClr val="accent2"/>
              </a:solidFill>
            </a:endParaRPr>
          </a:p>
          <a:p>
            <a:r>
              <a:rPr lang="nl-NL" b="1" dirty="0" smtClean="0">
                <a:solidFill>
                  <a:schemeClr val="accent2"/>
                </a:solidFill>
              </a:rPr>
              <a:t>Maak een </a:t>
            </a:r>
            <a:r>
              <a:rPr lang="nl-NL" b="1" dirty="0" err="1" smtClean="0">
                <a:solidFill>
                  <a:schemeClr val="accent2"/>
                </a:solidFill>
              </a:rPr>
              <a:t>storyboard</a:t>
            </a:r>
            <a:r>
              <a:rPr lang="nl-NL" b="1" dirty="0" smtClean="0">
                <a:solidFill>
                  <a:schemeClr val="accent2"/>
                </a:solidFill>
              </a:rPr>
              <a:t> waarin je de scènes schetst, zo eenvoudig mogelijk!</a:t>
            </a:r>
          </a:p>
          <a:p>
            <a:endParaRPr lang="nl-NL" b="1" dirty="0" smtClean="0">
              <a:solidFill>
                <a:schemeClr val="accent2"/>
              </a:solidFill>
            </a:endParaRPr>
          </a:p>
          <a:p>
            <a:r>
              <a:rPr lang="nl-NL" b="1" dirty="0" smtClean="0">
                <a:solidFill>
                  <a:schemeClr val="accent2"/>
                </a:solidFill>
              </a:rPr>
              <a:t>Maak een lijst met karakters en rekwisieten die nodig zijn</a:t>
            </a:r>
          </a:p>
          <a:p>
            <a:endParaRPr lang="nl-NL" b="1" dirty="0" smtClean="0">
              <a:solidFill>
                <a:schemeClr val="accent2"/>
              </a:solidFill>
            </a:endParaRPr>
          </a:p>
          <a:p>
            <a:r>
              <a:rPr lang="nl-NL" b="1" dirty="0" smtClean="0">
                <a:solidFill>
                  <a:schemeClr val="accent2"/>
                </a:solidFill>
              </a:rPr>
              <a:t>Zoek je spullen bij elkaar, maak een achtergrond (decor)</a:t>
            </a:r>
          </a:p>
          <a:p>
            <a:endParaRPr lang="nl-NL" b="1" dirty="0" smtClean="0">
              <a:solidFill>
                <a:schemeClr val="accent2"/>
              </a:solidFill>
            </a:endParaRPr>
          </a:p>
          <a:p>
            <a:r>
              <a:rPr lang="nl-NL" b="1" dirty="0" smtClean="0">
                <a:solidFill>
                  <a:schemeClr val="accent2"/>
                </a:solidFill>
              </a:rPr>
              <a:t>Fotografeer het verhaal, scene voor scene</a:t>
            </a:r>
          </a:p>
          <a:p>
            <a:endParaRPr lang="nl-NL" b="1" dirty="0" smtClean="0">
              <a:solidFill>
                <a:schemeClr val="accent2"/>
              </a:solidFill>
            </a:endParaRPr>
          </a:p>
          <a:p>
            <a:r>
              <a:rPr lang="nl-NL" b="1" dirty="0" err="1" smtClean="0">
                <a:solidFill>
                  <a:schemeClr val="accent2"/>
                </a:solidFill>
              </a:rPr>
              <a:t>Post-production</a:t>
            </a:r>
            <a:r>
              <a:rPr lang="nl-NL" b="1" dirty="0" smtClean="0">
                <a:solidFill>
                  <a:schemeClr val="accent2"/>
                </a:solidFill>
              </a:rPr>
              <a:t> </a:t>
            </a:r>
            <a:r>
              <a:rPr lang="nl-NL" b="1" dirty="0" err="1" smtClean="0">
                <a:solidFill>
                  <a:schemeClr val="accent2"/>
                </a:solidFill>
              </a:rPr>
              <a:t>work</a:t>
            </a:r>
            <a:r>
              <a:rPr lang="nl-NL" b="1" dirty="0" smtClean="0">
                <a:solidFill>
                  <a:schemeClr val="accent2"/>
                </a:solidFill>
              </a:rPr>
              <a:t>: zet de foto’s in de computer, </a:t>
            </a:r>
            <a:r>
              <a:rPr lang="nl-NL" b="1" dirty="0" err="1" smtClean="0">
                <a:solidFill>
                  <a:schemeClr val="accent2"/>
                </a:solidFill>
              </a:rPr>
              <a:t>voice-over</a:t>
            </a:r>
            <a:r>
              <a:rPr lang="nl-NL" b="1" dirty="0" smtClean="0">
                <a:solidFill>
                  <a:schemeClr val="accent2"/>
                </a:solidFill>
              </a:rPr>
              <a:t> inspreken, aftiteling, muziek enzovoort</a:t>
            </a:r>
            <a:endParaRPr lang="nl-NL"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70">
                                            <p:txEl>
                                              <p:pRg st="0" end="0"/>
                                            </p:txEl>
                                          </p:spTgt>
                                        </p:tgtEl>
                                        <p:attrNameLst>
                                          <p:attrName>style.visibility</p:attrName>
                                        </p:attrNameLst>
                                      </p:cBhvr>
                                      <p:to>
                                        <p:strVal val="visible"/>
                                      </p:to>
                                    </p:set>
                                    <p:animEffect transition="in" filter="fade">
                                      <p:cBhvr>
                                        <p:cTn id="7" dur="1000"/>
                                        <p:tgtEl>
                                          <p:spTgt spid="1127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70">
                                            <p:txEl>
                                              <p:pRg st="2" end="2"/>
                                            </p:txEl>
                                          </p:spTgt>
                                        </p:tgtEl>
                                        <p:attrNameLst>
                                          <p:attrName>style.visibility</p:attrName>
                                        </p:attrNameLst>
                                      </p:cBhvr>
                                      <p:to>
                                        <p:strVal val="visible"/>
                                      </p:to>
                                    </p:set>
                                    <p:animEffect transition="in" filter="fade">
                                      <p:cBhvr>
                                        <p:cTn id="12" dur="1000"/>
                                        <p:tgtEl>
                                          <p:spTgt spid="1127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70">
                                            <p:txEl>
                                              <p:pRg st="4" end="4"/>
                                            </p:txEl>
                                          </p:spTgt>
                                        </p:tgtEl>
                                        <p:attrNameLst>
                                          <p:attrName>style.visibility</p:attrName>
                                        </p:attrNameLst>
                                      </p:cBhvr>
                                      <p:to>
                                        <p:strVal val="visible"/>
                                      </p:to>
                                    </p:set>
                                    <p:animEffect transition="in" filter="fade">
                                      <p:cBhvr>
                                        <p:cTn id="17" dur="1000"/>
                                        <p:tgtEl>
                                          <p:spTgt spid="1127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270">
                                            <p:txEl>
                                              <p:pRg st="6" end="6"/>
                                            </p:txEl>
                                          </p:spTgt>
                                        </p:tgtEl>
                                        <p:attrNameLst>
                                          <p:attrName>style.visibility</p:attrName>
                                        </p:attrNameLst>
                                      </p:cBhvr>
                                      <p:to>
                                        <p:strVal val="visible"/>
                                      </p:to>
                                    </p:set>
                                    <p:animEffect transition="in" filter="fade">
                                      <p:cBhvr>
                                        <p:cTn id="22" dur="1000"/>
                                        <p:tgtEl>
                                          <p:spTgt spid="11270">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270">
                                            <p:txEl>
                                              <p:pRg st="8" end="8"/>
                                            </p:txEl>
                                          </p:spTgt>
                                        </p:tgtEl>
                                        <p:attrNameLst>
                                          <p:attrName>style.visibility</p:attrName>
                                        </p:attrNameLst>
                                      </p:cBhvr>
                                      <p:to>
                                        <p:strVal val="visible"/>
                                      </p:to>
                                    </p:set>
                                    <p:animEffect transition="in" filter="fade">
                                      <p:cBhvr>
                                        <p:cTn id="27" dur="1000"/>
                                        <p:tgtEl>
                                          <p:spTgt spid="11270">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270">
                                            <p:txEl>
                                              <p:pRg st="10" end="10"/>
                                            </p:txEl>
                                          </p:spTgt>
                                        </p:tgtEl>
                                        <p:attrNameLst>
                                          <p:attrName>style.visibility</p:attrName>
                                        </p:attrNameLst>
                                      </p:cBhvr>
                                      <p:to>
                                        <p:strVal val="visible"/>
                                      </p:to>
                                    </p:set>
                                    <p:animEffect transition="in" filter="fade">
                                      <p:cBhvr>
                                        <p:cTn id="32" dur="1000"/>
                                        <p:tgtEl>
                                          <p:spTgt spid="11270">
                                            <p:txEl>
                                              <p:pRg st="10" end="1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270">
                                            <p:txEl>
                                              <p:pRg st="12" end="12"/>
                                            </p:txEl>
                                          </p:spTgt>
                                        </p:tgtEl>
                                        <p:attrNameLst>
                                          <p:attrName>style.visibility</p:attrName>
                                        </p:attrNameLst>
                                      </p:cBhvr>
                                      <p:to>
                                        <p:strVal val="visible"/>
                                      </p:to>
                                    </p:set>
                                    <p:animEffect transition="in" filter="fade">
                                      <p:cBhvr>
                                        <p:cTn id="37" dur="1000"/>
                                        <p:tgtEl>
                                          <p:spTgt spid="11270">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0"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2693988" y="404813"/>
            <a:ext cx="3584636" cy="523220"/>
          </a:xfrm>
          <a:prstGeom prst="rect">
            <a:avLst/>
          </a:prstGeom>
          <a:noFill/>
          <a:ln w="9525">
            <a:noFill/>
            <a:miter lim="800000"/>
            <a:headEnd/>
            <a:tailEnd/>
          </a:ln>
          <a:effectLst/>
        </p:spPr>
        <p:txBody>
          <a:bodyPr wrap="none">
            <a:spAutoFit/>
          </a:bodyPr>
          <a:lstStyle/>
          <a:p>
            <a:r>
              <a:rPr lang="en-GB" sz="2800" dirty="0">
                <a:solidFill>
                  <a:schemeClr val="accent2"/>
                </a:solidFill>
              </a:rPr>
              <a:t>Stop-motion </a:t>
            </a:r>
            <a:r>
              <a:rPr lang="nl-NL" sz="2800" dirty="0" smtClean="0">
                <a:solidFill>
                  <a:schemeClr val="accent2"/>
                </a:solidFill>
              </a:rPr>
              <a:t>animatie</a:t>
            </a:r>
            <a:endParaRPr lang="nl-NL" sz="2800" dirty="0">
              <a:solidFill>
                <a:schemeClr val="accent2"/>
              </a:solidFill>
            </a:endParaRPr>
          </a:p>
        </p:txBody>
      </p:sp>
      <p:sp>
        <p:nvSpPr>
          <p:cNvPr id="13317" name="Rectangle 5"/>
          <p:cNvSpPr>
            <a:spLocks noChangeArrowheads="1"/>
          </p:cNvSpPr>
          <p:nvPr/>
        </p:nvSpPr>
        <p:spPr bwMode="auto">
          <a:xfrm>
            <a:off x="785786" y="1285860"/>
            <a:ext cx="4532010" cy="369332"/>
          </a:xfrm>
          <a:prstGeom prst="rect">
            <a:avLst/>
          </a:prstGeom>
          <a:noFill/>
          <a:ln w="9525">
            <a:noFill/>
            <a:miter lim="800000"/>
            <a:headEnd/>
            <a:tailEnd/>
          </a:ln>
          <a:effectLst/>
        </p:spPr>
        <p:txBody>
          <a:bodyPr wrap="none">
            <a:spAutoFit/>
          </a:bodyPr>
          <a:lstStyle/>
          <a:p>
            <a:r>
              <a:rPr lang="nl-NL" b="1" dirty="0" smtClean="0">
                <a:solidFill>
                  <a:schemeClr val="accent2"/>
                </a:solidFill>
              </a:rPr>
              <a:t>Maak een </a:t>
            </a:r>
            <a:r>
              <a:rPr lang="nl-NL" b="1" dirty="0" err="1" smtClean="0">
                <a:solidFill>
                  <a:schemeClr val="accent2"/>
                </a:solidFill>
              </a:rPr>
              <a:t>storyboard</a:t>
            </a:r>
            <a:r>
              <a:rPr lang="nl-NL" b="1" dirty="0" smtClean="0">
                <a:solidFill>
                  <a:schemeClr val="accent2"/>
                </a:solidFill>
              </a:rPr>
              <a:t>, schets de scènes</a:t>
            </a:r>
            <a:endParaRPr lang="nl-NL" b="1" dirty="0">
              <a:solidFill>
                <a:schemeClr val="accent2"/>
              </a:solidFill>
            </a:endParaRPr>
          </a:p>
        </p:txBody>
      </p:sp>
      <p:pic>
        <p:nvPicPr>
          <p:cNvPr id="13318" name="Picture 6" descr="storyboard">
            <a:hlinkClick r:id="rId2" action="ppaction://hlinkfile"/>
          </p:cNvPr>
          <p:cNvPicPr>
            <a:picLocks noChangeAspect="1" noChangeArrowheads="1"/>
          </p:cNvPicPr>
          <p:nvPr/>
        </p:nvPicPr>
        <p:blipFill>
          <a:blip r:embed="rId3"/>
          <a:srcRect t="9790"/>
          <a:stretch>
            <a:fillRect/>
          </a:stretch>
        </p:blipFill>
        <p:spPr bwMode="auto">
          <a:xfrm>
            <a:off x="357158" y="1643050"/>
            <a:ext cx="8358246" cy="4449775"/>
          </a:xfrm>
          <a:prstGeom prst="rect">
            <a:avLst/>
          </a:prstGeom>
          <a:noFill/>
        </p:spPr>
      </p:pic>
      <p:sp>
        <p:nvSpPr>
          <p:cNvPr id="13319" name="Rectangle 7"/>
          <p:cNvSpPr>
            <a:spLocks noChangeArrowheads="1"/>
          </p:cNvSpPr>
          <p:nvPr/>
        </p:nvSpPr>
        <p:spPr bwMode="auto">
          <a:xfrm>
            <a:off x="500034" y="6086475"/>
            <a:ext cx="8286808" cy="369332"/>
          </a:xfrm>
          <a:prstGeom prst="rect">
            <a:avLst/>
          </a:prstGeom>
          <a:noFill/>
          <a:ln w="9525">
            <a:noFill/>
            <a:miter lim="800000"/>
            <a:headEnd/>
            <a:tailEnd/>
          </a:ln>
          <a:effectLst/>
        </p:spPr>
        <p:txBody>
          <a:bodyPr wrap="square">
            <a:spAutoFit/>
          </a:bodyPr>
          <a:lstStyle/>
          <a:p>
            <a:r>
              <a:rPr lang="nl-NL" b="1" dirty="0" smtClean="0">
                <a:solidFill>
                  <a:schemeClr val="accent2"/>
                </a:solidFill>
              </a:rPr>
              <a:t>Maak een lijst met karakters en rekwisieten die gemaakt moeten worden</a:t>
            </a:r>
            <a:endParaRPr lang="nl-NL"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317"/>
                                        </p:tgtEl>
                                        <p:attrNameLst>
                                          <p:attrName>style.visibility</p:attrName>
                                        </p:attrNameLst>
                                      </p:cBhvr>
                                      <p:to>
                                        <p:strVal val="visible"/>
                                      </p:to>
                                    </p:set>
                                    <p:animEffect transition="in" filter="fade">
                                      <p:cBhvr>
                                        <p:cTn id="7" dur="1000"/>
                                        <p:tgtEl>
                                          <p:spTgt spid="13317"/>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13318"/>
                                        </p:tgtEl>
                                        <p:attrNameLst>
                                          <p:attrName>style.visibility</p:attrName>
                                        </p:attrNameLst>
                                      </p:cBhvr>
                                      <p:to>
                                        <p:strVal val="visible"/>
                                      </p:to>
                                    </p:set>
                                    <p:anim calcmode="lin" valueType="num">
                                      <p:cBhvr additive="base">
                                        <p:cTn id="11" dur="500" fill="hold"/>
                                        <p:tgtEl>
                                          <p:spTgt spid="13318"/>
                                        </p:tgtEl>
                                        <p:attrNameLst>
                                          <p:attrName>ppt_x</p:attrName>
                                        </p:attrNameLst>
                                      </p:cBhvr>
                                      <p:tavLst>
                                        <p:tav tm="0">
                                          <p:val>
                                            <p:strVal val="#ppt_x"/>
                                          </p:val>
                                        </p:tav>
                                        <p:tav tm="100000">
                                          <p:val>
                                            <p:strVal val="#ppt_x"/>
                                          </p:val>
                                        </p:tav>
                                      </p:tavLst>
                                    </p:anim>
                                    <p:anim calcmode="lin" valueType="num">
                                      <p:cBhvr additive="base">
                                        <p:cTn id="12" dur="500" fill="hold"/>
                                        <p:tgtEl>
                                          <p:spTgt spid="1331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9"/>
                                        </p:tgtEl>
                                        <p:attrNameLst>
                                          <p:attrName>style.visibility</p:attrName>
                                        </p:attrNameLst>
                                      </p:cBhvr>
                                      <p:to>
                                        <p:strVal val="visible"/>
                                      </p:to>
                                    </p:set>
                                    <p:animEffect transition="in" filter="fade">
                                      <p:cBhvr>
                                        <p:cTn id="17" dur="1000"/>
                                        <p:tgtEl>
                                          <p:spTgt spid="133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13319"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4" name="Rectangle 4"/>
          <p:cNvSpPr>
            <a:spLocks noChangeArrowheads="1"/>
          </p:cNvSpPr>
          <p:nvPr/>
        </p:nvSpPr>
        <p:spPr bwMode="auto">
          <a:xfrm>
            <a:off x="1946275" y="1125538"/>
            <a:ext cx="5737468" cy="369332"/>
          </a:xfrm>
          <a:prstGeom prst="rect">
            <a:avLst/>
          </a:prstGeom>
          <a:noFill/>
          <a:ln w="9525">
            <a:noFill/>
            <a:miter lim="800000"/>
            <a:headEnd/>
            <a:tailEnd/>
          </a:ln>
          <a:effectLst/>
        </p:spPr>
        <p:txBody>
          <a:bodyPr wrap="none">
            <a:spAutoFit/>
          </a:bodyPr>
          <a:lstStyle/>
          <a:p>
            <a:r>
              <a:rPr lang="nl-NL" b="1" dirty="0" smtClean="0">
                <a:solidFill>
                  <a:schemeClr val="accent2"/>
                </a:solidFill>
              </a:rPr>
              <a:t>Maak de karakters, rekwisieten en achtergrond(en)</a:t>
            </a:r>
            <a:endParaRPr lang="nl-NL" b="1" dirty="0">
              <a:solidFill>
                <a:schemeClr val="accent2"/>
              </a:solidFill>
            </a:endParaRPr>
          </a:p>
        </p:txBody>
      </p:sp>
      <p:sp>
        <p:nvSpPr>
          <p:cNvPr id="15365" name="Text Box 5"/>
          <p:cNvSpPr txBox="1">
            <a:spLocks noChangeArrowheads="1"/>
          </p:cNvSpPr>
          <p:nvPr/>
        </p:nvSpPr>
        <p:spPr bwMode="auto">
          <a:xfrm>
            <a:off x="2693988" y="404813"/>
            <a:ext cx="3584636" cy="523220"/>
          </a:xfrm>
          <a:prstGeom prst="rect">
            <a:avLst/>
          </a:prstGeom>
          <a:noFill/>
          <a:ln w="9525">
            <a:noFill/>
            <a:miter lim="800000"/>
            <a:headEnd/>
            <a:tailEnd/>
          </a:ln>
          <a:effectLst/>
        </p:spPr>
        <p:txBody>
          <a:bodyPr wrap="none">
            <a:spAutoFit/>
          </a:bodyPr>
          <a:lstStyle/>
          <a:p>
            <a:r>
              <a:rPr lang="en-GB" sz="2800" dirty="0">
                <a:solidFill>
                  <a:schemeClr val="accent2"/>
                </a:solidFill>
              </a:rPr>
              <a:t>Stop-motion </a:t>
            </a:r>
            <a:r>
              <a:rPr lang="nl-NL" sz="2800" dirty="0" smtClean="0">
                <a:solidFill>
                  <a:schemeClr val="accent2"/>
                </a:solidFill>
              </a:rPr>
              <a:t>animatie</a:t>
            </a:r>
            <a:endParaRPr lang="nl-NL" sz="2800" dirty="0">
              <a:solidFill>
                <a:schemeClr val="accent2"/>
              </a:solidFill>
            </a:endParaRPr>
          </a:p>
        </p:txBody>
      </p:sp>
      <p:pic>
        <p:nvPicPr>
          <p:cNvPr id="15367" name="Picture 7" descr="DSCF0124"/>
          <p:cNvPicPr>
            <a:picLocks noChangeAspect="1" noChangeArrowheads="1"/>
          </p:cNvPicPr>
          <p:nvPr/>
        </p:nvPicPr>
        <p:blipFill>
          <a:blip r:embed="rId2" cstate="print"/>
          <a:srcRect/>
          <a:stretch>
            <a:fillRect/>
          </a:stretch>
        </p:blipFill>
        <p:spPr bwMode="auto">
          <a:xfrm>
            <a:off x="250825" y="2349500"/>
            <a:ext cx="2160588" cy="1620838"/>
          </a:xfrm>
          <a:prstGeom prst="rect">
            <a:avLst/>
          </a:prstGeom>
          <a:noFill/>
        </p:spPr>
      </p:pic>
      <p:pic>
        <p:nvPicPr>
          <p:cNvPr id="15368" name="Picture 8" descr="DSCF0137"/>
          <p:cNvPicPr>
            <a:picLocks noChangeAspect="1" noChangeArrowheads="1"/>
          </p:cNvPicPr>
          <p:nvPr/>
        </p:nvPicPr>
        <p:blipFill>
          <a:blip r:embed="rId3" cstate="print"/>
          <a:srcRect/>
          <a:stretch>
            <a:fillRect/>
          </a:stretch>
        </p:blipFill>
        <p:spPr bwMode="auto">
          <a:xfrm>
            <a:off x="250825" y="4292600"/>
            <a:ext cx="2160588" cy="1565275"/>
          </a:xfrm>
          <a:prstGeom prst="rect">
            <a:avLst/>
          </a:prstGeom>
          <a:noFill/>
        </p:spPr>
      </p:pic>
      <p:sp>
        <p:nvSpPr>
          <p:cNvPr id="15369" name="Text Box 9"/>
          <p:cNvSpPr txBox="1">
            <a:spLocks noChangeArrowheads="1"/>
          </p:cNvSpPr>
          <p:nvPr/>
        </p:nvSpPr>
        <p:spPr bwMode="auto">
          <a:xfrm>
            <a:off x="2843213" y="1643050"/>
            <a:ext cx="5800753" cy="5016758"/>
          </a:xfrm>
          <a:prstGeom prst="rect">
            <a:avLst/>
          </a:prstGeom>
          <a:noFill/>
          <a:ln w="9525">
            <a:noFill/>
            <a:miter lim="800000"/>
            <a:headEnd/>
            <a:tailEnd/>
          </a:ln>
          <a:effectLst/>
        </p:spPr>
        <p:txBody>
          <a:bodyPr wrap="square">
            <a:spAutoFit/>
          </a:bodyPr>
          <a:lstStyle/>
          <a:p>
            <a:r>
              <a:rPr lang="nl-NL" sz="2000" dirty="0" smtClean="0">
                <a:solidFill>
                  <a:schemeClr val="accent2"/>
                </a:solidFill>
              </a:rPr>
              <a:t>Gebruik kinderklei – je kunt hier langer mee blijven werken</a:t>
            </a:r>
          </a:p>
          <a:p>
            <a:endParaRPr lang="nl-NL" sz="2000" dirty="0" smtClean="0">
              <a:solidFill>
                <a:schemeClr val="accent2"/>
              </a:solidFill>
            </a:endParaRPr>
          </a:p>
          <a:p>
            <a:r>
              <a:rPr lang="nl-NL" sz="2000" dirty="0" smtClean="0">
                <a:solidFill>
                  <a:schemeClr val="accent2"/>
                </a:solidFill>
              </a:rPr>
              <a:t>Start met basisvormen: bol, cilinder, kubus</a:t>
            </a:r>
          </a:p>
          <a:p>
            <a:endParaRPr lang="nl-NL" sz="2000" dirty="0" smtClean="0">
              <a:solidFill>
                <a:schemeClr val="accent2"/>
              </a:solidFill>
            </a:endParaRPr>
          </a:p>
          <a:p>
            <a:r>
              <a:rPr lang="nl-NL" sz="2000" dirty="0" smtClean="0">
                <a:solidFill>
                  <a:schemeClr val="accent2"/>
                </a:solidFill>
              </a:rPr>
              <a:t>Maak de karakters ongeveer15cm hoog</a:t>
            </a:r>
          </a:p>
          <a:p>
            <a:endParaRPr lang="nl-NL" sz="2000" dirty="0" smtClean="0">
              <a:solidFill>
                <a:schemeClr val="accent2"/>
              </a:solidFill>
            </a:endParaRPr>
          </a:p>
          <a:p>
            <a:r>
              <a:rPr lang="nl-NL" sz="2000" dirty="0" smtClean="0">
                <a:solidFill>
                  <a:schemeClr val="accent2"/>
                </a:solidFill>
              </a:rPr>
              <a:t>Hou de benen kort anders valt je figuur om</a:t>
            </a:r>
          </a:p>
          <a:p>
            <a:endParaRPr lang="nl-NL" sz="2000" dirty="0" smtClean="0">
              <a:solidFill>
                <a:schemeClr val="accent2"/>
              </a:solidFill>
            </a:endParaRPr>
          </a:p>
          <a:p>
            <a:r>
              <a:rPr lang="nl-NL" sz="2000" dirty="0" smtClean="0">
                <a:solidFill>
                  <a:schemeClr val="accent2"/>
                </a:solidFill>
              </a:rPr>
              <a:t>Bedenk hoe je emotie in gezichten kunt maken – ogen, mond, haar – maak het beweegbaar of verwijderbaar (vervangbaar)</a:t>
            </a:r>
          </a:p>
          <a:p>
            <a:endParaRPr lang="nl-NL" sz="2000" dirty="0" smtClean="0">
              <a:solidFill>
                <a:schemeClr val="accent2"/>
              </a:solidFill>
            </a:endParaRPr>
          </a:p>
          <a:p>
            <a:r>
              <a:rPr lang="nl-NL" sz="2000" dirty="0" smtClean="0">
                <a:solidFill>
                  <a:schemeClr val="accent2"/>
                </a:solidFill>
              </a:rPr>
              <a:t>Of gebruik Lego, </a:t>
            </a:r>
            <a:r>
              <a:rPr lang="nl-NL" sz="2000" dirty="0" err="1" smtClean="0">
                <a:solidFill>
                  <a:schemeClr val="accent2"/>
                </a:solidFill>
              </a:rPr>
              <a:t>Playmobil</a:t>
            </a:r>
            <a:r>
              <a:rPr lang="nl-NL" sz="2000" dirty="0" smtClean="0">
                <a:solidFill>
                  <a:schemeClr val="accent2"/>
                </a:solidFill>
              </a:rPr>
              <a:t>, </a:t>
            </a:r>
            <a:r>
              <a:rPr lang="nl-NL" sz="2000" dirty="0" err="1" smtClean="0">
                <a:solidFill>
                  <a:schemeClr val="accent2"/>
                </a:solidFill>
              </a:rPr>
              <a:t>enz</a:t>
            </a:r>
            <a:endParaRPr lang="nl-NL" sz="2000" dirty="0" smtClean="0">
              <a:solidFill>
                <a:schemeClr val="accent2"/>
              </a:solidFill>
            </a:endParaRPr>
          </a:p>
          <a:p>
            <a:endParaRPr lang="nl-NL" sz="2000" dirty="0" smtClean="0">
              <a:solidFill>
                <a:schemeClr val="accent2"/>
              </a:solidFill>
            </a:endParaRPr>
          </a:p>
          <a:p>
            <a:r>
              <a:rPr lang="nl-NL" sz="2000" dirty="0" smtClean="0">
                <a:solidFill>
                  <a:schemeClr val="accent2"/>
                </a:solidFill>
              </a:rPr>
              <a:t>Maak je achtergrond groot genoeg</a:t>
            </a:r>
            <a:endParaRPr lang="nl-NL" sz="2000"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15367"/>
                                        </p:tgtEl>
                                        <p:attrNameLst>
                                          <p:attrName>style.visibility</p:attrName>
                                        </p:attrNameLst>
                                      </p:cBhvr>
                                      <p:to>
                                        <p:strVal val="visible"/>
                                      </p:to>
                                    </p:set>
                                    <p:anim calcmode="lin" valueType="num">
                                      <p:cBhvr additive="base">
                                        <p:cTn id="7" dur="500" fill="hold"/>
                                        <p:tgtEl>
                                          <p:spTgt spid="15367"/>
                                        </p:tgtEl>
                                        <p:attrNameLst>
                                          <p:attrName>ppt_x</p:attrName>
                                        </p:attrNameLst>
                                      </p:cBhvr>
                                      <p:tavLst>
                                        <p:tav tm="0">
                                          <p:val>
                                            <p:strVal val="#ppt_x"/>
                                          </p:val>
                                        </p:tav>
                                        <p:tav tm="100000">
                                          <p:val>
                                            <p:strVal val="#ppt_x"/>
                                          </p:val>
                                        </p:tav>
                                      </p:tavLst>
                                    </p:anim>
                                    <p:anim calcmode="lin" valueType="num">
                                      <p:cBhvr additive="base">
                                        <p:cTn id="8" dur="500" fill="hold"/>
                                        <p:tgtEl>
                                          <p:spTgt spid="15367"/>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15368"/>
                                        </p:tgtEl>
                                        <p:attrNameLst>
                                          <p:attrName>style.visibility</p:attrName>
                                        </p:attrNameLst>
                                      </p:cBhvr>
                                      <p:to>
                                        <p:strVal val="visible"/>
                                      </p:to>
                                    </p:set>
                                    <p:anim calcmode="lin" valueType="num">
                                      <p:cBhvr additive="base">
                                        <p:cTn id="11" dur="500" fill="hold"/>
                                        <p:tgtEl>
                                          <p:spTgt spid="15368"/>
                                        </p:tgtEl>
                                        <p:attrNameLst>
                                          <p:attrName>ppt_x</p:attrName>
                                        </p:attrNameLst>
                                      </p:cBhvr>
                                      <p:tavLst>
                                        <p:tav tm="0">
                                          <p:val>
                                            <p:strVal val="#ppt_x"/>
                                          </p:val>
                                        </p:tav>
                                        <p:tav tm="100000">
                                          <p:val>
                                            <p:strVal val="#ppt_x"/>
                                          </p:val>
                                        </p:tav>
                                      </p:tavLst>
                                    </p:anim>
                                    <p:anim calcmode="lin" valueType="num">
                                      <p:cBhvr additive="base">
                                        <p:cTn id="12" dur="500" fill="hold"/>
                                        <p:tgtEl>
                                          <p:spTgt spid="15368"/>
                                        </p:tgtEl>
                                        <p:attrNameLst>
                                          <p:attrName>ppt_y</p:attrName>
                                        </p:attrNameLst>
                                      </p:cBhvr>
                                      <p:tavLst>
                                        <p:tav tm="0">
                                          <p:val>
                                            <p:strVal val="0-#ppt_h/2"/>
                                          </p:val>
                                        </p:tav>
                                        <p:tav tm="100000">
                                          <p:val>
                                            <p:strVal val="#ppt_y"/>
                                          </p:val>
                                        </p:tav>
                                      </p:tavLst>
                                    </p:anim>
                                  </p:childTnLst>
                                </p:cTn>
                              </p:par>
                              <p:par>
                                <p:cTn id="13" presetID="10" presetClass="entr" presetSubtype="0" fill="hold" grpId="0" nodeType="withEffect">
                                  <p:stCondLst>
                                    <p:cond delay="0"/>
                                  </p:stCondLst>
                                  <p:childTnLst>
                                    <p:set>
                                      <p:cBhvr>
                                        <p:cTn id="14" dur="1" fill="hold">
                                          <p:stCondLst>
                                            <p:cond delay="0"/>
                                          </p:stCondLst>
                                        </p:cTn>
                                        <p:tgtEl>
                                          <p:spTgt spid="15369">
                                            <p:txEl>
                                              <p:pRg st="0" end="0"/>
                                            </p:txEl>
                                          </p:spTgt>
                                        </p:tgtEl>
                                        <p:attrNameLst>
                                          <p:attrName>style.visibility</p:attrName>
                                        </p:attrNameLst>
                                      </p:cBhvr>
                                      <p:to>
                                        <p:strVal val="visible"/>
                                      </p:to>
                                    </p:set>
                                    <p:animEffect transition="in" filter="fade">
                                      <p:cBhvr>
                                        <p:cTn id="15" dur="1000"/>
                                        <p:tgtEl>
                                          <p:spTgt spid="15369">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5369">
                                            <p:txEl>
                                              <p:pRg st="2" end="2"/>
                                            </p:txEl>
                                          </p:spTgt>
                                        </p:tgtEl>
                                        <p:attrNameLst>
                                          <p:attrName>style.visibility</p:attrName>
                                        </p:attrNameLst>
                                      </p:cBhvr>
                                      <p:to>
                                        <p:strVal val="visible"/>
                                      </p:to>
                                    </p:set>
                                    <p:animEffect transition="in" filter="fade">
                                      <p:cBhvr>
                                        <p:cTn id="20" dur="1000"/>
                                        <p:tgtEl>
                                          <p:spTgt spid="15369">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5369">
                                            <p:txEl>
                                              <p:pRg st="4" end="4"/>
                                            </p:txEl>
                                          </p:spTgt>
                                        </p:tgtEl>
                                        <p:attrNameLst>
                                          <p:attrName>style.visibility</p:attrName>
                                        </p:attrNameLst>
                                      </p:cBhvr>
                                      <p:to>
                                        <p:strVal val="visible"/>
                                      </p:to>
                                    </p:set>
                                    <p:animEffect transition="in" filter="fade">
                                      <p:cBhvr>
                                        <p:cTn id="25" dur="1000"/>
                                        <p:tgtEl>
                                          <p:spTgt spid="15369">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5369">
                                            <p:txEl>
                                              <p:pRg st="6" end="6"/>
                                            </p:txEl>
                                          </p:spTgt>
                                        </p:tgtEl>
                                        <p:attrNameLst>
                                          <p:attrName>style.visibility</p:attrName>
                                        </p:attrNameLst>
                                      </p:cBhvr>
                                      <p:to>
                                        <p:strVal val="visible"/>
                                      </p:to>
                                    </p:set>
                                    <p:animEffect transition="in" filter="fade">
                                      <p:cBhvr>
                                        <p:cTn id="30" dur="1000"/>
                                        <p:tgtEl>
                                          <p:spTgt spid="15369">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5369">
                                            <p:txEl>
                                              <p:pRg st="8" end="8"/>
                                            </p:txEl>
                                          </p:spTgt>
                                        </p:tgtEl>
                                        <p:attrNameLst>
                                          <p:attrName>style.visibility</p:attrName>
                                        </p:attrNameLst>
                                      </p:cBhvr>
                                      <p:to>
                                        <p:strVal val="visible"/>
                                      </p:to>
                                    </p:set>
                                    <p:animEffect transition="in" filter="fade">
                                      <p:cBhvr>
                                        <p:cTn id="35" dur="1000"/>
                                        <p:tgtEl>
                                          <p:spTgt spid="15369">
                                            <p:txEl>
                                              <p:pRg st="8" end="8"/>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5369">
                                            <p:txEl>
                                              <p:pRg st="10" end="10"/>
                                            </p:txEl>
                                          </p:spTgt>
                                        </p:tgtEl>
                                        <p:attrNameLst>
                                          <p:attrName>style.visibility</p:attrName>
                                        </p:attrNameLst>
                                      </p:cBhvr>
                                      <p:to>
                                        <p:strVal val="visible"/>
                                      </p:to>
                                    </p:set>
                                    <p:animEffect transition="in" filter="fade">
                                      <p:cBhvr>
                                        <p:cTn id="40" dur="1000"/>
                                        <p:tgtEl>
                                          <p:spTgt spid="15369">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5369">
                                            <p:txEl>
                                              <p:pRg st="12" end="12"/>
                                            </p:txEl>
                                          </p:spTgt>
                                        </p:tgtEl>
                                        <p:attrNameLst>
                                          <p:attrName>style.visibility</p:attrName>
                                        </p:attrNameLst>
                                      </p:cBhvr>
                                      <p:to>
                                        <p:strVal val="visible"/>
                                      </p:to>
                                    </p:set>
                                    <p:animEffect transition="in" filter="fade">
                                      <p:cBhvr>
                                        <p:cTn id="45" dur="1000"/>
                                        <p:tgtEl>
                                          <p:spTgt spid="15369">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9"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40" name="Text Box 4"/>
          <p:cNvSpPr txBox="1">
            <a:spLocks noChangeArrowheads="1"/>
          </p:cNvSpPr>
          <p:nvPr/>
        </p:nvSpPr>
        <p:spPr bwMode="auto">
          <a:xfrm>
            <a:off x="2693988" y="404813"/>
            <a:ext cx="3584636" cy="523220"/>
          </a:xfrm>
          <a:prstGeom prst="rect">
            <a:avLst/>
          </a:prstGeom>
          <a:noFill/>
          <a:ln w="9525">
            <a:noFill/>
            <a:miter lim="800000"/>
            <a:headEnd/>
            <a:tailEnd/>
          </a:ln>
          <a:effectLst/>
        </p:spPr>
        <p:txBody>
          <a:bodyPr wrap="none">
            <a:spAutoFit/>
          </a:bodyPr>
          <a:lstStyle/>
          <a:p>
            <a:r>
              <a:rPr lang="en-GB" sz="2800" dirty="0">
                <a:solidFill>
                  <a:schemeClr val="accent2"/>
                </a:solidFill>
              </a:rPr>
              <a:t>Stop-motion </a:t>
            </a:r>
            <a:r>
              <a:rPr lang="nl-NL" sz="2800" dirty="0" smtClean="0">
                <a:solidFill>
                  <a:schemeClr val="accent2"/>
                </a:solidFill>
              </a:rPr>
              <a:t>animatie</a:t>
            </a:r>
            <a:endParaRPr lang="nl-NL" sz="2800" dirty="0">
              <a:solidFill>
                <a:schemeClr val="accent2"/>
              </a:solidFill>
            </a:endParaRPr>
          </a:p>
        </p:txBody>
      </p:sp>
      <p:sp>
        <p:nvSpPr>
          <p:cNvPr id="14341" name="Rectangle 5"/>
          <p:cNvSpPr>
            <a:spLocks noChangeArrowheads="1"/>
          </p:cNvSpPr>
          <p:nvPr/>
        </p:nvSpPr>
        <p:spPr bwMode="auto">
          <a:xfrm>
            <a:off x="2822575" y="1196975"/>
            <a:ext cx="3775393" cy="369332"/>
          </a:xfrm>
          <a:prstGeom prst="rect">
            <a:avLst/>
          </a:prstGeom>
          <a:noFill/>
          <a:ln w="9525">
            <a:noFill/>
            <a:miter lim="800000"/>
            <a:headEnd/>
            <a:tailEnd/>
          </a:ln>
          <a:effectLst/>
        </p:spPr>
        <p:txBody>
          <a:bodyPr wrap="none">
            <a:spAutoFit/>
          </a:bodyPr>
          <a:lstStyle/>
          <a:p>
            <a:r>
              <a:rPr lang="nl-NL" b="1" dirty="0" smtClean="0">
                <a:solidFill>
                  <a:schemeClr val="accent2"/>
                </a:solidFill>
              </a:rPr>
              <a:t>Film het verhaal, scene na scene</a:t>
            </a:r>
            <a:endParaRPr lang="nl-NL" b="1" dirty="0">
              <a:solidFill>
                <a:schemeClr val="accent2"/>
              </a:solidFill>
            </a:endParaRPr>
          </a:p>
        </p:txBody>
      </p:sp>
      <p:pic>
        <p:nvPicPr>
          <p:cNvPr id="14345" name="Picture 9" descr="DSCF0141"/>
          <p:cNvPicPr>
            <a:picLocks noChangeAspect="1" noChangeArrowheads="1"/>
          </p:cNvPicPr>
          <p:nvPr/>
        </p:nvPicPr>
        <p:blipFill>
          <a:blip r:embed="rId2" cstate="print"/>
          <a:srcRect/>
          <a:stretch>
            <a:fillRect/>
          </a:stretch>
        </p:blipFill>
        <p:spPr bwMode="auto">
          <a:xfrm>
            <a:off x="250825" y="1628775"/>
            <a:ext cx="2017713" cy="1512888"/>
          </a:xfrm>
          <a:prstGeom prst="rect">
            <a:avLst/>
          </a:prstGeom>
          <a:noFill/>
        </p:spPr>
      </p:pic>
      <p:pic>
        <p:nvPicPr>
          <p:cNvPr id="14346" name="Picture 10" descr="DSCF0147b"/>
          <p:cNvPicPr>
            <a:picLocks noChangeAspect="1" noChangeArrowheads="1"/>
          </p:cNvPicPr>
          <p:nvPr/>
        </p:nvPicPr>
        <p:blipFill>
          <a:blip r:embed="rId3" cstate="print"/>
          <a:srcRect/>
          <a:stretch>
            <a:fillRect/>
          </a:stretch>
        </p:blipFill>
        <p:spPr bwMode="auto">
          <a:xfrm>
            <a:off x="250825" y="3284538"/>
            <a:ext cx="2017713" cy="1512887"/>
          </a:xfrm>
          <a:prstGeom prst="rect">
            <a:avLst/>
          </a:prstGeom>
          <a:noFill/>
        </p:spPr>
      </p:pic>
      <p:pic>
        <p:nvPicPr>
          <p:cNvPr id="14347" name="Picture 11" descr="DSCF0166b"/>
          <p:cNvPicPr>
            <a:picLocks noChangeAspect="1" noChangeArrowheads="1"/>
          </p:cNvPicPr>
          <p:nvPr/>
        </p:nvPicPr>
        <p:blipFill>
          <a:blip r:embed="rId4" cstate="print"/>
          <a:srcRect/>
          <a:stretch>
            <a:fillRect/>
          </a:stretch>
        </p:blipFill>
        <p:spPr bwMode="auto">
          <a:xfrm>
            <a:off x="250825" y="5013325"/>
            <a:ext cx="2017713" cy="1504950"/>
          </a:xfrm>
          <a:prstGeom prst="rect">
            <a:avLst/>
          </a:prstGeom>
          <a:noFill/>
        </p:spPr>
      </p:pic>
      <p:sp>
        <p:nvSpPr>
          <p:cNvPr id="14348" name="Text Box 12"/>
          <p:cNvSpPr txBox="1">
            <a:spLocks noChangeArrowheads="1"/>
          </p:cNvSpPr>
          <p:nvPr/>
        </p:nvSpPr>
        <p:spPr bwMode="auto">
          <a:xfrm>
            <a:off x="2843213" y="1773238"/>
            <a:ext cx="5800753" cy="4401205"/>
          </a:xfrm>
          <a:prstGeom prst="rect">
            <a:avLst/>
          </a:prstGeom>
          <a:noFill/>
          <a:ln w="9525">
            <a:noFill/>
            <a:miter lim="800000"/>
            <a:headEnd/>
            <a:tailEnd/>
          </a:ln>
          <a:effectLst/>
        </p:spPr>
        <p:txBody>
          <a:bodyPr wrap="square">
            <a:spAutoFit/>
          </a:bodyPr>
          <a:lstStyle/>
          <a:p>
            <a:r>
              <a:rPr lang="nl-NL" sz="2000" dirty="0" smtClean="0">
                <a:solidFill>
                  <a:schemeClr val="accent2"/>
                </a:solidFill>
              </a:rPr>
              <a:t>Gebruik een </a:t>
            </a:r>
            <a:r>
              <a:rPr lang="nl-NL" sz="2000" dirty="0" err="1" smtClean="0">
                <a:solidFill>
                  <a:schemeClr val="accent2"/>
                </a:solidFill>
              </a:rPr>
              <a:t>webcam</a:t>
            </a:r>
            <a:r>
              <a:rPr lang="nl-NL" sz="2000" dirty="0" smtClean="0">
                <a:solidFill>
                  <a:schemeClr val="accent2"/>
                </a:solidFill>
              </a:rPr>
              <a:t> of digitale camera</a:t>
            </a:r>
          </a:p>
          <a:p>
            <a:endParaRPr lang="nl-NL" sz="2000" dirty="0" smtClean="0">
              <a:solidFill>
                <a:schemeClr val="accent2"/>
              </a:solidFill>
            </a:endParaRPr>
          </a:p>
          <a:p>
            <a:r>
              <a:rPr lang="nl-NL" sz="2000" dirty="0" smtClean="0">
                <a:solidFill>
                  <a:schemeClr val="accent2"/>
                </a:solidFill>
              </a:rPr>
              <a:t>Ze bij een digitale camera de fotogrootte op </a:t>
            </a:r>
            <a:r>
              <a:rPr lang="nl-NL" sz="2000" dirty="0" err="1" smtClean="0">
                <a:solidFill>
                  <a:schemeClr val="accent2"/>
                </a:solidFill>
              </a:rPr>
              <a:t>small</a:t>
            </a:r>
            <a:endParaRPr lang="nl-NL" sz="2000" dirty="0" smtClean="0">
              <a:solidFill>
                <a:schemeClr val="accent2"/>
              </a:solidFill>
            </a:endParaRPr>
          </a:p>
          <a:p>
            <a:endParaRPr lang="nl-NL" sz="2000" dirty="0" smtClean="0">
              <a:solidFill>
                <a:schemeClr val="accent2"/>
              </a:solidFill>
            </a:endParaRPr>
          </a:p>
          <a:p>
            <a:r>
              <a:rPr lang="nl-NL" sz="2000" dirty="0" smtClean="0">
                <a:solidFill>
                  <a:schemeClr val="accent2"/>
                </a:solidFill>
              </a:rPr>
              <a:t>Zet de camera op een statief</a:t>
            </a:r>
          </a:p>
          <a:p>
            <a:endParaRPr lang="nl-NL" sz="2000" dirty="0" smtClean="0">
              <a:solidFill>
                <a:schemeClr val="accent2"/>
              </a:solidFill>
            </a:endParaRPr>
          </a:p>
          <a:p>
            <a:r>
              <a:rPr lang="nl-NL" sz="2000" dirty="0" smtClean="0">
                <a:solidFill>
                  <a:schemeClr val="accent2"/>
                </a:solidFill>
              </a:rPr>
              <a:t>Maak 1 of 2 foto’s per beweging</a:t>
            </a:r>
          </a:p>
          <a:p>
            <a:endParaRPr lang="nl-NL" sz="2000" dirty="0" smtClean="0">
              <a:solidFill>
                <a:schemeClr val="accent2"/>
              </a:solidFill>
            </a:endParaRPr>
          </a:p>
          <a:p>
            <a:r>
              <a:rPr lang="nl-NL" sz="2000" dirty="0" smtClean="0">
                <a:solidFill>
                  <a:schemeClr val="accent2"/>
                </a:solidFill>
              </a:rPr>
              <a:t>Hou de bewegingen klein</a:t>
            </a:r>
          </a:p>
          <a:p>
            <a:endParaRPr lang="nl-NL" sz="2000" dirty="0" smtClean="0">
              <a:solidFill>
                <a:schemeClr val="accent2"/>
              </a:solidFill>
            </a:endParaRPr>
          </a:p>
          <a:p>
            <a:r>
              <a:rPr lang="nl-NL" sz="2000" dirty="0" smtClean="0">
                <a:solidFill>
                  <a:schemeClr val="accent2"/>
                </a:solidFill>
              </a:rPr>
              <a:t>Het knipperen van de ogen(bij </a:t>
            </a:r>
            <a:r>
              <a:rPr lang="nl-NL" sz="2000" dirty="0" err="1" smtClean="0">
                <a:solidFill>
                  <a:schemeClr val="accent2"/>
                </a:solidFill>
              </a:rPr>
              <a:t>klei-animatie</a:t>
            </a:r>
            <a:r>
              <a:rPr lang="nl-NL" sz="2000" dirty="0" smtClean="0">
                <a:solidFill>
                  <a:schemeClr val="accent2"/>
                </a:solidFill>
              </a:rPr>
              <a:t>):  haal de ogen eraf, 1 of 2 foto’s, ogen weer terug plaatsen</a:t>
            </a:r>
          </a:p>
          <a:p>
            <a:endParaRPr lang="en-GB" sz="2000"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14345"/>
                                        </p:tgtEl>
                                        <p:attrNameLst>
                                          <p:attrName>style.visibility</p:attrName>
                                        </p:attrNameLst>
                                      </p:cBhvr>
                                      <p:to>
                                        <p:strVal val="visible"/>
                                      </p:to>
                                    </p:set>
                                    <p:anim calcmode="lin" valueType="num">
                                      <p:cBhvr additive="base">
                                        <p:cTn id="7" dur="500" fill="hold"/>
                                        <p:tgtEl>
                                          <p:spTgt spid="14345"/>
                                        </p:tgtEl>
                                        <p:attrNameLst>
                                          <p:attrName>ppt_x</p:attrName>
                                        </p:attrNameLst>
                                      </p:cBhvr>
                                      <p:tavLst>
                                        <p:tav tm="0">
                                          <p:val>
                                            <p:strVal val="#ppt_x"/>
                                          </p:val>
                                        </p:tav>
                                        <p:tav tm="100000">
                                          <p:val>
                                            <p:strVal val="#ppt_x"/>
                                          </p:val>
                                        </p:tav>
                                      </p:tavLst>
                                    </p:anim>
                                    <p:anim calcmode="lin" valueType="num">
                                      <p:cBhvr additive="base">
                                        <p:cTn id="8" dur="500" fill="hold"/>
                                        <p:tgtEl>
                                          <p:spTgt spid="14345"/>
                                        </p:tgtEl>
                                        <p:attrNameLst>
                                          <p:attrName>ppt_y</p:attrName>
                                        </p:attrNameLst>
                                      </p:cBhvr>
                                      <p:tavLst>
                                        <p:tav tm="0">
                                          <p:val>
                                            <p:strVal val="0-#ppt_h/2"/>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14346"/>
                                        </p:tgtEl>
                                        <p:attrNameLst>
                                          <p:attrName>style.visibility</p:attrName>
                                        </p:attrNameLst>
                                      </p:cBhvr>
                                      <p:to>
                                        <p:strVal val="visible"/>
                                      </p:to>
                                    </p:set>
                                    <p:anim calcmode="lin" valueType="num">
                                      <p:cBhvr additive="base">
                                        <p:cTn id="11" dur="500" fill="hold"/>
                                        <p:tgtEl>
                                          <p:spTgt spid="14346"/>
                                        </p:tgtEl>
                                        <p:attrNameLst>
                                          <p:attrName>ppt_x</p:attrName>
                                        </p:attrNameLst>
                                      </p:cBhvr>
                                      <p:tavLst>
                                        <p:tav tm="0">
                                          <p:val>
                                            <p:strVal val="#ppt_x"/>
                                          </p:val>
                                        </p:tav>
                                        <p:tav tm="100000">
                                          <p:val>
                                            <p:strVal val="#ppt_x"/>
                                          </p:val>
                                        </p:tav>
                                      </p:tavLst>
                                    </p:anim>
                                    <p:anim calcmode="lin" valueType="num">
                                      <p:cBhvr additive="base">
                                        <p:cTn id="12" dur="500" fill="hold"/>
                                        <p:tgtEl>
                                          <p:spTgt spid="14346"/>
                                        </p:tgtEl>
                                        <p:attrNameLst>
                                          <p:attrName>ppt_y</p:attrName>
                                        </p:attrNameLst>
                                      </p:cBhvr>
                                      <p:tavLst>
                                        <p:tav tm="0">
                                          <p:val>
                                            <p:strVal val="0-#ppt_h/2"/>
                                          </p:val>
                                        </p:tav>
                                        <p:tav tm="100000">
                                          <p:val>
                                            <p:strVal val="#ppt_y"/>
                                          </p:val>
                                        </p:tav>
                                      </p:tavLst>
                                    </p:anim>
                                  </p:childTnLst>
                                </p:cTn>
                              </p:par>
                              <p:par>
                                <p:cTn id="13" presetID="2" presetClass="entr" presetSubtype="1" fill="hold" nodeType="withEffect">
                                  <p:stCondLst>
                                    <p:cond delay="0"/>
                                  </p:stCondLst>
                                  <p:childTnLst>
                                    <p:set>
                                      <p:cBhvr>
                                        <p:cTn id="14" dur="1" fill="hold">
                                          <p:stCondLst>
                                            <p:cond delay="0"/>
                                          </p:stCondLst>
                                        </p:cTn>
                                        <p:tgtEl>
                                          <p:spTgt spid="14347"/>
                                        </p:tgtEl>
                                        <p:attrNameLst>
                                          <p:attrName>style.visibility</p:attrName>
                                        </p:attrNameLst>
                                      </p:cBhvr>
                                      <p:to>
                                        <p:strVal val="visible"/>
                                      </p:to>
                                    </p:set>
                                    <p:anim calcmode="lin" valueType="num">
                                      <p:cBhvr additive="base">
                                        <p:cTn id="15" dur="500" fill="hold"/>
                                        <p:tgtEl>
                                          <p:spTgt spid="14347"/>
                                        </p:tgtEl>
                                        <p:attrNameLst>
                                          <p:attrName>ppt_x</p:attrName>
                                        </p:attrNameLst>
                                      </p:cBhvr>
                                      <p:tavLst>
                                        <p:tav tm="0">
                                          <p:val>
                                            <p:strVal val="#ppt_x"/>
                                          </p:val>
                                        </p:tav>
                                        <p:tav tm="100000">
                                          <p:val>
                                            <p:strVal val="#ppt_x"/>
                                          </p:val>
                                        </p:tav>
                                      </p:tavLst>
                                    </p:anim>
                                    <p:anim calcmode="lin" valueType="num">
                                      <p:cBhvr additive="base">
                                        <p:cTn id="16" dur="500" fill="hold"/>
                                        <p:tgtEl>
                                          <p:spTgt spid="14347"/>
                                        </p:tgtEl>
                                        <p:attrNameLst>
                                          <p:attrName>ppt_y</p:attrName>
                                        </p:attrNameLst>
                                      </p:cBhvr>
                                      <p:tavLst>
                                        <p:tav tm="0">
                                          <p:val>
                                            <p:strVal val="0-#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4348">
                                            <p:txEl>
                                              <p:pRg st="0" end="0"/>
                                            </p:txEl>
                                          </p:spTgt>
                                        </p:tgtEl>
                                        <p:attrNameLst>
                                          <p:attrName>style.visibility</p:attrName>
                                        </p:attrNameLst>
                                      </p:cBhvr>
                                      <p:to>
                                        <p:strVal val="visible"/>
                                      </p:to>
                                    </p:set>
                                    <p:animEffect transition="in" filter="fade">
                                      <p:cBhvr>
                                        <p:cTn id="21" dur="1000"/>
                                        <p:tgtEl>
                                          <p:spTgt spid="14348">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4348">
                                            <p:txEl>
                                              <p:pRg st="2" end="2"/>
                                            </p:txEl>
                                          </p:spTgt>
                                        </p:tgtEl>
                                        <p:attrNameLst>
                                          <p:attrName>style.visibility</p:attrName>
                                        </p:attrNameLst>
                                      </p:cBhvr>
                                      <p:to>
                                        <p:strVal val="visible"/>
                                      </p:to>
                                    </p:set>
                                    <p:animEffect transition="in" filter="fade">
                                      <p:cBhvr>
                                        <p:cTn id="26" dur="1000"/>
                                        <p:tgtEl>
                                          <p:spTgt spid="14348">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348">
                                            <p:txEl>
                                              <p:pRg st="4" end="4"/>
                                            </p:txEl>
                                          </p:spTgt>
                                        </p:tgtEl>
                                        <p:attrNameLst>
                                          <p:attrName>style.visibility</p:attrName>
                                        </p:attrNameLst>
                                      </p:cBhvr>
                                      <p:to>
                                        <p:strVal val="visible"/>
                                      </p:to>
                                    </p:set>
                                    <p:animEffect transition="in" filter="fade">
                                      <p:cBhvr>
                                        <p:cTn id="31" dur="1000"/>
                                        <p:tgtEl>
                                          <p:spTgt spid="14348">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4348">
                                            <p:txEl>
                                              <p:pRg st="6" end="6"/>
                                            </p:txEl>
                                          </p:spTgt>
                                        </p:tgtEl>
                                        <p:attrNameLst>
                                          <p:attrName>style.visibility</p:attrName>
                                        </p:attrNameLst>
                                      </p:cBhvr>
                                      <p:to>
                                        <p:strVal val="visible"/>
                                      </p:to>
                                    </p:set>
                                    <p:animEffect transition="in" filter="fade">
                                      <p:cBhvr>
                                        <p:cTn id="36" dur="1000"/>
                                        <p:tgtEl>
                                          <p:spTgt spid="14348">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4348">
                                            <p:txEl>
                                              <p:pRg st="8" end="8"/>
                                            </p:txEl>
                                          </p:spTgt>
                                        </p:tgtEl>
                                        <p:attrNameLst>
                                          <p:attrName>style.visibility</p:attrName>
                                        </p:attrNameLst>
                                      </p:cBhvr>
                                      <p:to>
                                        <p:strVal val="visible"/>
                                      </p:to>
                                    </p:set>
                                    <p:animEffect transition="in" filter="fade">
                                      <p:cBhvr>
                                        <p:cTn id="41" dur="1000"/>
                                        <p:tgtEl>
                                          <p:spTgt spid="14348">
                                            <p:txEl>
                                              <p:pRg st="8" end="8"/>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4348">
                                            <p:txEl>
                                              <p:pRg st="10" end="10"/>
                                            </p:txEl>
                                          </p:spTgt>
                                        </p:tgtEl>
                                        <p:attrNameLst>
                                          <p:attrName>style.visibility</p:attrName>
                                        </p:attrNameLst>
                                      </p:cBhvr>
                                      <p:to>
                                        <p:strVal val="visible"/>
                                      </p:to>
                                    </p:set>
                                    <p:animEffect transition="in" filter="fade">
                                      <p:cBhvr>
                                        <p:cTn id="46" dur="1000"/>
                                        <p:tgtEl>
                                          <p:spTgt spid="1434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8"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9" name="Text Box 5"/>
          <p:cNvSpPr txBox="1">
            <a:spLocks noChangeArrowheads="1"/>
          </p:cNvSpPr>
          <p:nvPr/>
        </p:nvSpPr>
        <p:spPr bwMode="auto">
          <a:xfrm>
            <a:off x="2693988" y="404813"/>
            <a:ext cx="3584636" cy="523220"/>
          </a:xfrm>
          <a:prstGeom prst="rect">
            <a:avLst/>
          </a:prstGeom>
          <a:noFill/>
          <a:ln w="9525">
            <a:noFill/>
            <a:miter lim="800000"/>
            <a:headEnd/>
            <a:tailEnd/>
          </a:ln>
          <a:effectLst/>
        </p:spPr>
        <p:txBody>
          <a:bodyPr wrap="none">
            <a:spAutoFit/>
          </a:bodyPr>
          <a:lstStyle/>
          <a:p>
            <a:r>
              <a:rPr lang="en-GB" sz="2800" dirty="0">
                <a:solidFill>
                  <a:schemeClr val="accent2"/>
                </a:solidFill>
              </a:rPr>
              <a:t>Stop-motion </a:t>
            </a:r>
            <a:r>
              <a:rPr lang="nl-NL" sz="2800" dirty="0" smtClean="0">
                <a:solidFill>
                  <a:schemeClr val="accent2"/>
                </a:solidFill>
              </a:rPr>
              <a:t>animatie</a:t>
            </a:r>
            <a:endParaRPr lang="nl-NL" sz="2800" dirty="0">
              <a:solidFill>
                <a:schemeClr val="accent2"/>
              </a:solidFill>
            </a:endParaRPr>
          </a:p>
        </p:txBody>
      </p:sp>
      <p:sp>
        <p:nvSpPr>
          <p:cNvPr id="16390" name="Rectangle 6"/>
          <p:cNvSpPr>
            <a:spLocks noChangeArrowheads="1"/>
          </p:cNvSpPr>
          <p:nvPr/>
        </p:nvSpPr>
        <p:spPr bwMode="auto">
          <a:xfrm>
            <a:off x="1831975" y="1125538"/>
            <a:ext cx="5686237" cy="369332"/>
          </a:xfrm>
          <a:prstGeom prst="rect">
            <a:avLst/>
          </a:prstGeom>
          <a:noFill/>
          <a:ln w="9525">
            <a:noFill/>
            <a:miter lim="800000"/>
            <a:headEnd/>
            <a:tailEnd/>
          </a:ln>
          <a:effectLst/>
        </p:spPr>
        <p:txBody>
          <a:bodyPr wrap="none">
            <a:spAutoFit/>
          </a:bodyPr>
          <a:lstStyle/>
          <a:p>
            <a:r>
              <a:rPr lang="en-GB" b="1" dirty="0">
                <a:solidFill>
                  <a:schemeClr val="accent2"/>
                </a:solidFill>
              </a:rPr>
              <a:t>Post-production work – voice-over, </a:t>
            </a:r>
            <a:r>
              <a:rPr lang="nl-NL" b="1" dirty="0" smtClean="0">
                <a:solidFill>
                  <a:schemeClr val="accent2"/>
                </a:solidFill>
              </a:rPr>
              <a:t>titels, muziek</a:t>
            </a:r>
            <a:endParaRPr lang="nl-NL" b="1" dirty="0">
              <a:solidFill>
                <a:schemeClr val="accent2"/>
              </a:solidFill>
            </a:endParaRPr>
          </a:p>
        </p:txBody>
      </p:sp>
      <p:pic>
        <p:nvPicPr>
          <p:cNvPr id="16392" name="Picture 8" descr="DSCF0156b"/>
          <p:cNvPicPr>
            <a:picLocks noChangeAspect="1" noChangeArrowheads="1"/>
          </p:cNvPicPr>
          <p:nvPr/>
        </p:nvPicPr>
        <p:blipFill>
          <a:blip r:embed="rId2" cstate="print"/>
          <a:srcRect/>
          <a:stretch>
            <a:fillRect/>
          </a:stretch>
        </p:blipFill>
        <p:spPr bwMode="auto">
          <a:xfrm>
            <a:off x="250825" y="2349500"/>
            <a:ext cx="2016125" cy="1512888"/>
          </a:xfrm>
          <a:prstGeom prst="rect">
            <a:avLst/>
          </a:prstGeom>
          <a:noFill/>
        </p:spPr>
      </p:pic>
      <p:pic>
        <p:nvPicPr>
          <p:cNvPr id="16393" name="Picture 9" descr="DSCF0161b"/>
          <p:cNvPicPr>
            <a:picLocks noChangeAspect="1" noChangeArrowheads="1"/>
          </p:cNvPicPr>
          <p:nvPr/>
        </p:nvPicPr>
        <p:blipFill>
          <a:blip r:embed="rId3" cstate="print"/>
          <a:srcRect/>
          <a:stretch>
            <a:fillRect/>
          </a:stretch>
        </p:blipFill>
        <p:spPr bwMode="auto">
          <a:xfrm>
            <a:off x="250825" y="4221163"/>
            <a:ext cx="2016125" cy="1512887"/>
          </a:xfrm>
          <a:prstGeom prst="rect">
            <a:avLst/>
          </a:prstGeom>
          <a:noFill/>
        </p:spPr>
      </p:pic>
      <p:sp>
        <p:nvSpPr>
          <p:cNvPr id="16394" name="Text Box 10"/>
          <p:cNvSpPr txBox="1">
            <a:spLocks noChangeArrowheads="1"/>
          </p:cNvSpPr>
          <p:nvPr/>
        </p:nvSpPr>
        <p:spPr bwMode="auto">
          <a:xfrm>
            <a:off x="2771775" y="1773238"/>
            <a:ext cx="6015067" cy="4093428"/>
          </a:xfrm>
          <a:prstGeom prst="rect">
            <a:avLst/>
          </a:prstGeom>
          <a:noFill/>
          <a:ln w="9525">
            <a:noFill/>
            <a:miter lim="800000"/>
            <a:headEnd/>
            <a:tailEnd/>
          </a:ln>
          <a:effectLst/>
        </p:spPr>
        <p:txBody>
          <a:bodyPr wrap="square">
            <a:spAutoFit/>
          </a:bodyPr>
          <a:lstStyle/>
          <a:p>
            <a:r>
              <a:rPr lang="en-GB" sz="2000" dirty="0">
                <a:solidFill>
                  <a:schemeClr val="accent2"/>
                </a:solidFill>
              </a:rPr>
              <a:t>Post-production work </a:t>
            </a:r>
            <a:r>
              <a:rPr lang="nl-NL" sz="2000" dirty="0" smtClean="0">
                <a:solidFill>
                  <a:schemeClr val="accent2"/>
                </a:solidFill>
              </a:rPr>
              <a:t>wordt gedaan in Windows </a:t>
            </a:r>
          </a:p>
          <a:p>
            <a:r>
              <a:rPr lang="nl-NL" sz="2000" dirty="0" err="1" smtClean="0">
                <a:solidFill>
                  <a:schemeClr val="accent2"/>
                </a:solidFill>
              </a:rPr>
              <a:t>MovieMaker</a:t>
            </a:r>
            <a:r>
              <a:rPr lang="nl-NL" sz="2000" dirty="0" smtClean="0">
                <a:solidFill>
                  <a:schemeClr val="accent2"/>
                </a:solidFill>
              </a:rPr>
              <a:t> of </a:t>
            </a:r>
            <a:r>
              <a:rPr lang="nl-NL" sz="2000" dirty="0" err="1" smtClean="0">
                <a:solidFill>
                  <a:schemeClr val="accent2"/>
                </a:solidFill>
              </a:rPr>
              <a:t>Powerpoint</a:t>
            </a:r>
            <a:endParaRPr lang="nl-NL" sz="2000" dirty="0" smtClean="0">
              <a:solidFill>
                <a:schemeClr val="accent2"/>
              </a:solidFill>
            </a:endParaRPr>
          </a:p>
          <a:p>
            <a:endParaRPr lang="nl-NL" sz="2000" dirty="0" smtClean="0">
              <a:solidFill>
                <a:schemeClr val="accent2"/>
              </a:solidFill>
            </a:endParaRPr>
          </a:p>
          <a:p>
            <a:r>
              <a:rPr lang="nl-NL" sz="2000" dirty="0" smtClean="0">
                <a:solidFill>
                  <a:schemeClr val="accent2"/>
                </a:solidFill>
              </a:rPr>
              <a:t>Voeg titels aan het begin en </a:t>
            </a:r>
            <a:r>
              <a:rPr lang="nl-NL" sz="2000" dirty="0" err="1" smtClean="0">
                <a:solidFill>
                  <a:schemeClr val="accent2"/>
                </a:solidFill>
              </a:rPr>
              <a:t>credits</a:t>
            </a:r>
            <a:r>
              <a:rPr lang="nl-NL" sz="2000" dirty="0" smtClean="0">
                <a:solidFill>
                  <a:schemeClr val="accent2"/>
                </a:solidFill>
              </a:rPr>
              <a:t> aan het eind toe</a:t>
            </a:r>
          </a:p>
          <a:p>
            <a:endParaRPr lang="nl-NL" sz="2000" dirty="0" smtClean="0">
              <a:solidFill>
                <a:schemeClr val="accent2"/>
              </a:solidFill>
            </a:endParaRPr>
          </a:p>
          <a:p>
            <a:r>
              <a:rPr lang="nl-NL" sz="2000" dirty="0" smtClean="0">
                <a:solidFill>
                  <a:schemeClr val="accent2"/>
                </a:solidFill>
              </a:rPr>
              <a:t>Gebruik tekst, deze kan ook gefotografeerd zijn!!</a:t>
            </a:r>
          </a:p>
          <a:p>
            <a:endParaRPr lang="nl-NL" sz="2000" dirty="0" smtClean="0">
              <a:solidFill>
                <a:schemeClr val="accent2"/>
              </a:solidFill>
            </a:endParaRPr>
          </a:p>
          <a:p>
            <a:r>
              <a:rPr lang="nl-NL" sz="2000" dirty="0" smtClean="0">
                <a:solidFill>
                  <a:schemeClr val="accent2"/>
                </a:solidFill>
              </a:rPr>
              <a:t>Neem de </a:t>
            </a:r>
            <a:r>
              <a:rPr lang="nl-NL" sz="2000" dirty="0" err="1" smtClean="0">
                <a:solidFill>
                  <a:schemeClr val="accent2"/>
                </a:solidFill>
              </a:rPr>
              <a:t>voice-over</a:t>
            </a:r>
            <a:r>
              <a:rPr lang="nl-NL" sz="2000" dirty="0" smtClean="0">
                <a:solidFill>
                  <a:schemeClr val="accent2"/>
                </a:solidFill>
              </a:rPr>
              <a:t> op</a:t>
            </a:r>
          </a:p>
          <a:p>
            <a:endParaRPr lang="nl-NL" sz="2000" dirty="0" smtClean="0">
              <a:solidFill>
                <a:schemeClr val="accent2"/>
              </a:solidFill>
            </a:endParaRPr>
          </a:p>
          <a:p>
            <a:r>
              <a:rPr lang="nl-NL" sz="2000" dirty="0" smtClean="0">
                <a:solidFill>
                  <a:schemeClr val="accent2"/>
                </a:solidFill>
              </a:rPr>
              <a:t>Voeg geluiden </a:t>
            </a:r>
            <a:r>
              <a:rPr lang="nl-NL" sz="2000" smtClean="0">
                <a:solidFill>
                  <a:schemeClr val="accent2"/>
                </a:solidFill>
              </a:rPr>
              <a:t>toe </a:t>
            </a:r>
            <a:r>
              <a:rPr lang="nl-NL" sz="1000" smtClean="0">
                <a:solidFill>
                  <a:schemeClr val="accent2"/>
                </a:solidFill>
              </a:rPr>
              <a:t>http</a:t>
            </a:r>
            <a:r>
              <a:rPr lang="nl-NL" sz="1000" dirty="0" smtClean="0">
                <a:solidFill>
                  <a:schemeClr val="accent2"/>
                </a:solidFill>
              </a:rPr>
              <a:t>://myths.e2bn.org/</a:t>
            </a:r>
            <a:r>
              <a:rPr lang="nl-NL" sz="1000" dirty="0" err="1" smtClean="0">
                <a:solidFill>
                  <a:schemeClr val="accent2"/>
                </a:solidFill>
              </a:rPr>
              <a:t>create</a:t>
            </a:r>
            <a:r>
              <a:rPr lang="nl-NL" sz="1000" dirty="0" smtClean="0">
                <a:solidFill>
                  <a:schemeClr val="accent2"/>
                </a:solidFill>
              </a:rPr>
              <a:t>/tool267-sound-gallery.html</a:t>
            </a:r>
          </a:p>
          <a:p>
            <a:endParaRPr lang="nl-NL" sz="2000" dirty="0" smtClean="0">
              <a:solidFill>
                <a:schemeClr val="accent2"/>
              </a:solidFill>
            </a:endParaRPr>
          </a:p>
          <a:p>
            <a:r>
              <a:rPr lang="nl-NL" sz="2000" dirty="0" smtClean="0">
                <a:solidFill>
                  <a:schemeClr val="accent2"/>
                </a:solidFill>
              </a:rPr>
              <a:t>Voeg intro muziek toe </a:t>
            </a:r>
            <a:endParaRPr lang="nl-NL" sz="2000"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6390"/>
                                        </p:tgtEl>
                                        <p:attrNameLst>
                                          <p:attrName>style.visibility</p:attrName>
                                        </p:attrNameLst>
                                      </p:cBhvr>
                                      <p:to>
                                        <p:strVal val="visible"/>
                                      </p:to>
                                    </p:set>
                                    <p:animEffect transition="in" filter="fade">
                                      <p:cBhvr>
                                        <p:cTn id="7" dur="1000"/>
                                        <p:tgtEl>
                                          <p:spTgt spid="16390"/>
                                        </p:tgtEl>
                                      </p:cBhvr>
                                    </p:animEffect>
                                  </p:childTnLst>
                                </p:cTn>
                              </p:par>
                              <p:par>
                                <p:cTn id="8" presetID="2" presetClass="entr" presetSubtype="1" fill="hold" nodeType="withEffect">
                                  <p:stCondLst>
                                    <p:cond delay="0"/>
                                  </p:stCondLst>
                                  <p:childTnLst>
                                    <p:set>
                                      <p:cBhvr>
                                        <p:cTn id="9" dur="1" fill="hold">
                                          <p:stCondLst>
                                            <p:cond delay="0"/>
                                          </p:stCondLst>
                                        </p:cTn>
                                        <p:tgtEl>
                                          <p:spTgt spid="16392"/>
                                        </p:tgtEl>
                                        <p:attrNameLst>
                                          <p:attrName>style.visibility</p:attrName>
                                        </p:attrNameLst>
                                      </p:cBhvr>
                                      <p:to>
                                        <p:strVal val="visible"/>
                                      </p:to>
                                    </p:set>
                                    <p:anim calcmode="lin" valueType="num">
                                      <p:cBhvr additive="base">
                                        <p:cTn id="10" dur="500" fill="hold"/>
                                        <p:tgtEl>
                                          <p:spTgt spid="16392"/>
                                        </p:tgtEl>
                                        <p:attrNameLst>
                                          <p:attrName>ppt_x</p:attrName>
                                        </p:attrNameLst>
                                      </p:cBhvr>
                                      <p:tavLst>
                                        <p:tav tm="0">
                                          <p:val>
                                            <p:strVal val="#ppt_x"/>
                                          </p:val>
                                        </p:tav>
                                        <p:tav tm="100000">
                                          <p:val>
                                            <p:strVal val="#ppt_x"/>
                                          </p:val>
                                        </p:tav>
                                      </p:tavLst>
                                    </p:anim>
                                    <p:anim calcmode="lin" valueType="num">
                                      <p:cBhvr additive="base">
                                        <p:cTn id="11" dur="500" fill="hold"/>
                                        <p:tgtEl>
                                          <p:spTgt spid="16392"/>
                                        </p:tgtEl>
                                        <p:attrNameLst>
                                          <p:attrName>ppt_y</p:attrName>
                                        </p:attrNameLst>
                                      </p:cBhvr>
                                      <p:tavLst>
                                        <p:tav tm="0">
                                          <p:val>
                                            <p:strVal val="0-#ppt_h/2"/>
                                          </p:val>
                                        </p:tav>
                                        <p:tav tm="100000">
                                          <p:val>
                                            <p:strVal val="#ppt_y"/>
                                          </p:val>
                                        </p:tav>
                                      </p:tavLst>
                                    </p:anim>
                                  </p:childTnLst>
                                </p:cTn>
                              </p:par>
                              <p:par>
                                <p:cTn id="12" presetID="2" presetClass="entr" presetSubtype="1" fill="hold" nodeType="withEffect">
                                  <p:stCondLst>
                                    <p:cond delay="0"/>
                                  </p:stCondLst>
                                  <p:childTnLst>
                                    <p:set>
                                      <p:cBhvr>
                                        <p:cTn id="13" dur="1" fill="hold">
                                          <p:stCondLst>
                                            <p:cond delay="0"/>
                                          </p:stCondLst>
                                        </p:cTn>
                                        <p:tgtEl>
                                          <p:spTgt spid="16393"/>
                                        </p:tgtEl>
                                        <p:attrNameLst>
                                          <p:attrName>style.visibility</p:attrName>
                                        </p:attrNameLst>
                                      </p:cBhvr>
                                      <p:to>
                                        <p:strVal val="visible"/>
                                      </p:to>
                                    </p:set>
                                    <p:anim calcmode="lin" valueType="num">
                                      <p:cBhvr additive="base">
                                        <p:cTn id="14" dur="500" fill="hold"/>
                                        <p:tgtEl>
                                          <p:spTgt spid="16393"/>
                                        </p:tgtEl>
                                        <p:attrNameLst>
                                          <p:attrName>ppt_x</p:attrName>
                                        </p:attrNameLst>
                                      </p:cBhvr>
                                      <p:tavLst>
                                        <p:tav tm="0">
                                          <p:val>
                                            <p:strVal val="#ppt_x"/>
                                          </p:val>
                                        </p:tav>
                                        <p:tav tm="100000">
                                          <p:val>
                                            <p:strVal val="#ppt_x"/>
                                          </p:val>
                                        </p:tav>
                                      </p:tavLst>
                                    </p:anim>
                                    <p:anim calcmode="lin" valueType="num">
                                      <p:cBhvr additive="base">
                                        <p:cTn id="15" dur="500" fill="hold"/>
                                        <p:tgtEl>
                                          <p:spTgt spid="16393"/>
                                        </p:tgtEl>
                                        <p:attrNameLst>
                                          <p:attrName>ppt_y</p:attrName>
                                        </p:attrNameLst>
                                      </p:cBhvr>
                                      <p:tavLst>
                                        <p:tav tm="0">
                                          <p:val>
                                            <p:strVal val="0-#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6394">
                                            <p:txEl>
                                              <p:pRg st="0" end="0"/>
                                            </p:txEl>
                                          </p:spTgt>
                                        </p:tgtEl>
                                        <p:attrNameLst>
                                          <p:attrName>style.visibility</p:attrName>
                                        </p:attrNameLst>
                                      </p:cBhvr>
                                      <p:to>
                                        <p:strVal val="visible"/>
                                      </p:to>
                                    </p:set>
                                    <p:animEffect transition="in" filter="fade">
                                      <p:cBhvr>
                                        <p:cTn id="20" dur="1000"/>
                                        <p:tgtEl>
                                          <p:spTgt spid="16394">
                                            <p:txEl>
                                              <p:pRg st="0" end="0"/>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6394">
                                            <p:txEl>
                                              <p:pRg st="1" end="1"/>
                                            </p:txEl>
                                          </p:spTgt>
                                        </p:tgtEl>
                                        <p:attrNameLst>
                                          <p:attrName>style.visibility</p:attrName>
                                        </p:attrNameLst>
                                      </p:cBhvr>
                                      <p:to>
                                        <p:strVal val="visible"/>
                                      </p:to>
                                    </p:set>
                                    <p:animEffect transition="in" filter="fade">
                                      <p:cBhvr>
                                        <p:cTn id="23" dur="1000"/>
                                        <p:tgtEl>
                                          <p:spTgt spid="1639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6394">
                                            <p:txEl>
                                              <p:pRg st="3" end="3"/>
                                            </p:txEl>
                                          </p:spTgt>
                                        </p:tgtEl>
                                        <p:attrNameLst>
                                          <p:attrName>style.visibility</p:attrName>
                                        </p:attrNameLst>
                                      </p:cBhvr>
                                      <p:to>
                                        <p:strVal val="visible"/>
                                      </p:to>
                                    </p:set>
                                    <p:animEffect transition="in" filter="fade">
                                      <p:cBhvr>
                                        <p:cTn id="28" dur="1000"/>
                                        <p:tgtEl>
                                          <p:spTgt spid="16394">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6394">
                                            <p:txEl>
                                              <p:pRg st="5" end="5"/>
                                            </p:txEl>
                                          </p:spTgt>
                                        </p:tgtEl>
                                        <p:attrNameLst>
                                          <p:attrName>style.visibility</p:attrName>
                                        </p:attrNameLst>
                                      </p:cBhvr>
                                      <p:to>
                                        <p:strVal val="visible"/>
                                      </p:to>
                                    </p:set>
                                    <p:animEffect transition="in" filter="fade">
                                      <p:cBhvr>
                                        <p:cTn id="33" dur="1000"/>
                                        <p:tgtEl>
                                          <p:spTgt spid="16394">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grpId="0" nodeType="clickEffect">
                                  <p:stCondLst>
                                    <p:cond delay="0"/>
                                  </p:stCondLst>
                                  <p:childTnLst>
                                    <p:set>
                                      <p:cBhvr>
                                        <p:cTn id="37" dur="1" fill="hold">
                                          <p:stCondLst>
                                            <p:cond delay="0"/>
                                          </p:stCondLst>
                                        </p:cTn>
                                        <p:tgtEl>
                                          <p:spTgt spid="16394">
                                            <p:txEl>
                                              <p:pRg st="7" end="7"/>
                                            </p:txEl>
                                          </p:spTgt>
                                        </p:tgtEl>
                                        <p:attrNameLst>
                                          <p:attrName>style.visibility</p:attrName>
                                        </p:attrNameLst>
                                      </p:cBhvr>
                                      <p:to>
                                        <p:strVal val="visible"/>
                                      </p:to>
                                    </p:set>
                                    <p:animEffect transition="in" filter="fade">
                                      <p:cBhvr>
                                        <p:cTn id="38" dur="1000"/>
                                        <p:tgtEl>
                                          <p:spTgt spid="16394">
                                            <p:txEl>
                                              <p:pRg st="7" end="7"/>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grpId="0" nodeType="clickEffect">
                                  <p:stCondLst>
                                    <p:cond delay="0"/>
                                  </p:stCondLst>
                                  <p:childTnLst>
                                    <p:set>
                                      <p:cBhvr>
                                        <p:cTn id="42" dur="1" fill="hold">
                                          <p:stCondLst>
                                            <p:cond delay="0"/>
                                          </p:stCondLst>
                                        </p:cTn>
                                        <p:tgtEl>
                                          <p:spTgt spid="16394">
                                            <p:txEl>
                                              <p:pRg st="9" end="9"/>
                                            </p:txEl>
                                          </p:spTgt>
                                        </p:tgtEl>
                                        <p:attrNameLst>
                                          <p:attrName>style.visibility</p:attrName>
                                        </p:attrNameLst>
                                      </p:cBhvr>
                                      <p:to>
                                        <p:strVal val="visible"/>
                                      </p:to>
                                    </p:set>
                                    <p:animEffect transition="in" filter="fade">
                                      <p:cBhvr>
                                        <p:cTn id="43" dur="1000"/>
                                        <p:tgtEl>
                                          <p:spTgt spid="16394">
                                            <p:txEl>
                                              <p:pRg st="9" end="9"/>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6394">
                                            <p:txEl>
                                              <p:pRg st="11" end="11"/>
                                            </p:txEl>
                                          </p:spTgt>
                                        </p:tgtEl>
                                        <p:attrNameLst>
                                          <p:attrName>style.visibility</p:attrName>
                                        </p:attrNameLst>
                                      </p:cBhvr>
                                      <p:to>
                                        <p:strVal val="visible"/>
                                      </p:to>
                                    </p:set>
                                    <p:animEffect transition="in" filter="fade">
                                      <p:cBhvr>
                                        <p:cTn id="48" dur="1000"/>
                                        <p:tgtEl>
                                          <p:spTgt spid="1639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p:bldP spid="16394"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2339975" y="765175"/>
            <a:ext cx="4492625" cy="579438"/>
          </a:xfrm>
          <a:prstGeom prst="rect">
            <a:avLst/>
          </a:prstGeom>
          <a:noFill/>
          <a:ln w="9525">
            <a:noFill/>
            <a:miter lim="800000"/>
            <a:headEnd/>
            <a:tailEnd/>
          </a:ln>
          <a:effectLst/>
        </p:spPr>
        <p:txBody>
          <a:bodyPr wrap="none">
            <a:spAutoFit/>
          </a:bodyPr>
          <a:lstStyle/>
          <a:p>
            <a:r>
              <a:rPr lang="en-GB" sz="3200" dirty="0">
                <a:solidFill>
                  <a:schemeClr val="accent2"/>
                </a:solidFill>
              </a:rPr>
              <a:t>Animation for Education</a:t>
            </a:r>
          </a:p>
        </p:txBody>
      </p:sp>
      <p:sp>
        <p:nvSpPr>
          <p:cNvPr id="18435" name="Text Box 3"/>
          <p:cNvSpPr txBox="1">
            <a:spLocks noChangeArrowheads="1"/>
          </p:cNvSpPr>
          <p:nvPr/>
        </p:nvSpPr>
        <p:spPr bwMode="auto">
          <a:xfrm>
            <a:off x="2916238" y="3125788"/>
            <a:ext cx="3042821" cy="523220"/>
          </a:xfrm>
          <a:prstGeom prst="rect">
            <a:avLst/>
          </a:prstGeom>
          <a:noFill/>
          <a:ln w="9525">
            <a:noFill/>
            <a:miter lim="800000"/>
            <a:headEnd/>
            <a:tailEnd/>
          </a:ln>
          <a:effectLst/>
        </p:spPr>
        <p:txBody>
          <a:bodyPr wrap="none">
            <a:spAutoFit/>
          </a:bodyPr>
          <a:lstStyle/>
          <a:p>
            <a:pPr algn="ctr"/>
            <a:r>
              <a:rPr lang="nl-NL" sz="2800" dirty="0" smtClean="0">
                <a:solidFill>
                  <a:schemeClr val="accent2"/>
                </a:solidFill>
              </a:rPr>
              <a:t>Succes verzekerd</a:t>
            </a:r>
            <a:endParaRPr lang="nl-NL" sz="2000" dirty="0">
              <a:solidFill>
                <a:schemeClr val="accent2"/>
              </a:solidFill>
            </a:endParaRPr>
          </a:p>
        </p:txBody>
      </p:sp>
      <p:pic>
        <p:nvPicPr>
          <p:cNvPr id="18436" name="Picture 4" descr="Dscf0133"/>
          <p:cNvPicPr>
            <a:picLocks noChangeAspect="1" noChangeArrowheads="1"/>
          </p:cNvPicPr>
          <p:nvPr/>
        </p:nvPicPr>
        <p:blipFill>
          <a:blip r:embed="rId2"/>
          <a:srcRect/>
          <a:stretch>
            <a:fillRect/>
          </a:stretch>
        </p:blipFill>
        <p:spPr bwMode="auto">
          <a:xfrm>
            <a:off x="0" y="1268413"/>
            <a:ext cx="2678113" cy="558958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1000"/>
                                        <p:tgtEl>
                                          <p:spTgt spid="184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8435"/>
                                        </p:tgtEl>
                                        <p:attrNameLst>
                                          <p:attrName>style.visibility</p:attrName>
                                        </p:attrNameLst>
                                      </p:cBhvr>
                                      <p:to>
                                        <p:strVal val="visible"/>
                                      </p:to>
                                    </p:set>
                                    <p:animEffect transition="in" filter="fade">
                                      <p:cBhvr>
                                        <p:cTn id="10" dur="1000"/>
                                        <p:tgtEl>
                                          <p:spTgt spid="18435"/>
                                        </p:tgtEl>
                                      </p:cBhvr>
                                    </p:animEffect>
                                  </p:childTnLst>
                                </p:cTn>
                              </p:par>
                              <p:par>
                                <p:cTn id="11" presetID="10" presetClass="entr" presetSubtype="0" fill="hold" nodeType="withEffect">
                                  <p:stCondLst>
                                    <p:cond delay="0"/>
                                  </p:stCondLst>
                                  <p:childTnLst>
                                    <p:set>
                                      <p:cBhvr>
                                        <p:cTn id="12" dur="1" fill="hold">
                                          <p:stCondLst>
                                            <p:cond delay="0"/>
                                          </p:stCondLst>
                                        </p:cTn>
                                        <p:tgtEl>
                                          <p:spTgt spid="18436"/>
                                        </p:tgtEl>
                                        <p:attrNameLst>
                                          <p:attrName>style.visibility</p:attrName>
                                        </p:attrNameLst>
                                      </p:cBhvr>
                                      <p:to>
                                        <p:strVal val="visible"/>
                                      </p:to>
                                    </p:set>
                                    <p:animEffect transition="in" filter="fade">
                                      <p:cBhvr>
                                        <p:cTn id="13" dur="2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6" name="Picture 4" descr="DSCF0186b"/>
          <p:cNvPicPr>
            <a:picLocks noChangeAspect="1" noChangeArrowheads="1"/>
          </p:cNvPicPr>
          <p:nvPr/>
        </p:nvPicPr>
        <p:blipFill>
          <a:blip r:embed="rId2"/>
          <a:srcRect/>
          <a:stretch>
            <a:fillRect/>
          </a:stretch>
        </p:blipFill>
        <p:spPr bwMode="auto">
          <a:xfrm>
            <a:off x="0" y="3213100"/>
            <a:ext cx="1979613" cy="3644900"/>
          </a:xfrm>
          <a:prstGeom prst="rect">
            <a:avLst/>
          </a:prstGeom>
          <a:noFill/>
        </p:spPr>
      </p:pic>
      <p:sp>
        <p:nvSpPr>
          <p:cNvPr id="3077" name="Rectangle 5"/>
          <p:cNvSpPr>
            <a:spLocks noChangeArrowheads="1"/>
          </p:cNvSpPr>
          <p:nvPr/>
        </p:nvSpPr>
        <p:spPr bwMode="auto">
          <a:xfrm>
            <a:off x="1357289" y="1497013"/>
            <a:ext cx="7286677" cy="2246769"/>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Animatie is het proces waarbij we stilstaande beelden laten “bewegen”.</a:t>
            </a:r>
          </a:p>
          <a:p>
            <a:endParaRPr lang="nl-NL" sz="2000" dirty="0" smtClean="0">
              <a:solidFill>
                <a:schemeClr val="accent2"/>
              </a:solidFill>
            </a:endParaRPr>
          </a:p>
          <a:p>
            <a:pPr eaLnBrk="0" hangingPunct="0"/>
            <a:r>
              <a:rPr lang="nl-NL" sz="2000" dirty="0" smtClean="0">
                <a:solidFill>
                  <a:schemeClr val="accent2"/>
                </a:solidFill>
              </a:rPr>
              <a:t>De foto’s of tekeningen worden weergegeven met een snelheid van 1 beeld (met </a:t>
            </a:r>
            <a:r>
              <a:rPr lang="nl-NL" sz="2000" dirty="0" err="1" smtClean="0">
                <a:solidFill>
                  <a:schemeClr val="accent2"/>
                </a:solidFill>
              </a:rPr>
              <a:t>Powerpoint</a:t>
            </a:r>
            <a:r>
              <a:rPr lang="nl-NL" sz="2000" dirty="0" smtClean="0">
                <a:solidFill>
                  <a:schemeClr val="accent2"/>
                </a:solidFill>
              </a:rPr>
              <a:t>) tot 25 beelden (met </a:t>
            </a:r>
            <a:r>
              <a:rPr lang="nl-NL" sz="2000" dirty="0" err="1" smtClean="0">
                <a:solidFill>
                  <a:schemeClr val="accent2"/>
                </a:solidFill>
              </a:rPr>
              <a:t>Monkeyjam</a:t>
            </a:r>
            <a:r>
              <a:rPr lang="nl-NL" sz="2000" dirty="0" smtClean="0">
                <a:solidFill>
                  <a:schemeClr val="accent2"/>
                </a:solidFill>
              </a:rPr>
              <a:t>, </a:t>
            </a:r>
            <a:r>
              <a:rPr lang="nl-NL" sz="2000" dirty="0" err="1" smtClean="0">
                <a:solidFill>
                  <a:schemeClr val="accent2"/>
                </a:solidFill>
              </a:rPr>
              <a:t>Moviemaker</a:t>
            </a:r>
            <a:r>
              <a:rPr lang="nl-NL" sz="2000" dirty="0" smtClean="0">
                <a:solidFill>
                  <a:schemeClr val="accent2"/>
                </a:solidFill>
              </a:rPr>
              <a:t> </a:t>
            </a:r>
            <a:r>
              <a:rPr lang="nl-NL" sz="2000" dirty="0" err="1" smtClean="0">
                <a:solidFill>
                  <a:schemeClr val="accent2"/>
                </a:solidFill>
              </a:rPr>
              <a:t>ed</a:t>
            </a:r>
            <a:r>
              <a:rPr lang="nl-NL" sz="2000" dirty="0" smtClean="0">
                <a:solidFill>
                  <a:schemeClr val="accent2"/>
                </a:solidFill>
              </a:rPr>
              <a:t>) per seconde, zodat de beelden lijken te bewegen </a:t>
            </a:r>
            <a:endParaRPr lang="nl-NL" sz="2000" dirty="0">
              <a:solidFill>
                <a:schemeClr val="accent2"/>
              </a:solidFill>
            </a:endParaRPr>
          </a:p>
        </p:txBody>
      </p:sp>
      <p:sp>
        <p:nvSpPr>
          <p:cNvPr id="3079" name="Text Box 7"/>
          <p:cNvSpPr txBox="1">
            <a:spLocks noChangeArrowheads="1"/>
          </p:cNvSpPr>
          <p:nvPr/>
        </p:nvSpPr>
        <p:spPr bwMode="auto">
          <a:xfrm>
            <a:off x="2916238" y="404813"/>
            <a:ext cx="2829108" cy="523220"/>
          </a:xfrm>
          <a:prstGeom prst="rect">
            <a:avLst/>
          </a:prstGeom>
          <a:noFill/>
          <a:ln w="9525">
            <a:noFill/>
            <a:miter lim="800000"/>
            <a:headEnd/>
            <a:tailEnd/>
          </a:ln>
          <a:effectLst/>
        </p:spPr>
        <p:txBody>
          <a:bodyPr wrap="none">
            <a:spAutoFit/>
          </a:bodyPr>
          <a:lstStyle/>
          <a:p>
            <a:r>
              <a:rPr lang="nl-NL" sz="2800" dirty="0" smtClean="0">
                <a:solidFill>
                  <a:schemeClr val="accent2"/>
                </a:solidFill>
              </a:rPr>
              <a:t>Wat is animatie</a:t>
            </a:r>
            <a:r>
              <a:rPr lang="en-GB" sz="2800" dirty="0" smtClean="0">
                <a:solidFill>
                  <a:schemeClr val="accent2"/>
                </a:solidFill>
              </a:rPr>
              <a:t>?</a:t>
            </a:r>
            <a:endParaRPr lang="en-GB" sz="2800"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Effect transition="in" filter="fade">
                                      <p:cBhvr>
                                        <p:cTn id="7" dur="2000"/>
                                        <p:tgtEl>
                                          <p:spTgt spid="30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4" name="Text Box 4"/>
          <p:cNvSpPr txBox="1">
            <a:spLocks noChangeArrowheads="1"/>
          </p:cNvSpPr>
          <p:nvPr/>
        </p:nvSpPr>
        <p:spPr bwMode="auto">
          <a:xfrm>
            <a:off x="1714480" y="428604"/>
            <a:ext cx="5632760" cy="523220"/>
          </a:xfrm>
          <a:prstGeom prst="rect">
            <a:avLst/>
          </a:prstGeom>
          <a:noFill/>
          <a:ln w="9525">
            <a:noFill/>
            <a:miter lim="800000"/>
            <a:headEnd/>
            <a:tailEnd/>
          </a:ln>
          <a:effectLst/>
        </p:spPr>
        <p:txBody>
          <a:bodyPr wrap="none">
            <a:spAutoFit/>
          </a:bodyPr>
          <a:lstStyle/>
          <a:p>
            <a:r>
              <a:rPr lang="nl-NL" sz="2800" dirty="0" smtClean="0">
                <a:solidFill>
                  <a:schemeClr val="accent2"/>
                </a:solidFill>
              </a:rPr>
              <a:t>Waarom gebruiken we animatie?</a:t>
            </a:r>
            <a:endParaRPr lang="nl-NL" sz="2800" dirty="0">
              <a:solidFill>
                <a:schemeClr val="accent2"/>
              </a:solidFill>
            </a:endParaRPr>
          </a:p>
        </p:txBody>
      </p:sp>
      <p:sp>
        <p:nvSpPr>
          <p:cNvPr id="20485" name="Text Box 5"/>
          <p:cNvSpPr txBox="1">
            <a:spLocks noChangeArrowheads="1"/>
          </p:cNvSpPr>
          <p:nvPr/>
        </p:nvSpPr>
        <p:spPr bwMode="auto">
          <a:xfrm>
            <a:off x="755650" y="1268413"/>
            <a:ext cx="7674002" cy="4247317"/>
          </a:xfrm>
          <a:prstGeom prst="rect">
            <a:avLst/>
          </a:prstGeom>
          <a:noFill/>
          <a:ln w="9525">
            <a:noFill/>
            <a:miter lim="800000"/>
            <a:headEnd/>
            <a:tailEnd/>
          </a:ln>
          <a:effectLst/>
        </p:spPr>
        <p:txBody>
          <a:bodyPr wrap="square">
            <a:spAutoFit/>
          </a:bodyPr>
          <a:lstStyle/>
          <a:p>
            <a:r>
              <a:rPr lang="nl-NL" b="1" dirty="0" smtClean="0">
                <a:solidFill>
                  <a:schemeClr val="accent2"/>
                </a:solidFill>
              </a:rPr>
              <a:t>Het vergroot de creativiteit en voorstellingsvermogen van kinderen</a:t>
            </a:r>
          </a:p>
          <a:p>
            <a:endParaRPr lang="nl-NL" b="1" dirty="0" smtClean="0">
              <a:solidFill>
                <a:schemeClr val="accent2"/>
              </a:solidFill>
            </a:endParaRPr>
          </a:p>
          <a:p>
            <a:r>
              <a:rPr lang="nl-NL" b="1" dirty="0" smtClean="0">
                <a:solidFill>
                  <a:schemeClr val="accent2"/>
                </a:solidFill>
              </a:rPr>
              <a:t>Het is een leuke manier om Praktische Sector Oriëntatie aantrekkelijk te maken!</a:t>
            </a:r>
          </a:p>
          <a:p>
            <a:endParaRPr lang="nl-NL" b="1" dirty="0" smtClean="0">
              <a:solidFill>
                <a:schemeClr val="accent2"/>
              </a:solidFill>
            </a:endParaRPr>
          </a:p>
          <a:p>
            <a:r>
              <a:rPr lang="nl-NL" b="1" dirty="0" smtClean="0">
                <a:solidFill>
                  <a:schemeClr val="accent2"/>
                </a:solidFill>
              </a:rPr>
              <a:t>Het vergroten van motivatie voor kinderen die moeite hebben met schrijven</a:t>
            </a:r>
          </a:p>
          <a:p>
            <a:endParaRPr lang="nl-NL" b="1" dirty="0" smtClean="0">
              <a:solidFill>
                <a:schemeClr val="accent2"/>
              </a:solidFill>
            </a:endParaRPr>
          </a:p>
          <a:p>
            <a:r>
              <a:rPr lang="nl-NL" b="1" dirty="0" smtClean="0">
                <a:solidFill>
                  <a:schemeClr val="accent2"/>
                </a:solidFill>
              </a:rPr>
              <a:t>Een kans om persoonlijke, sociale en samenwerkingsvaardigheden te ontwikkelen</a:t>
            </a:r>
          </a:p>
          <a:p>
            <a:endParaRPr lang="nl-NL" b="1" dirty="0" smtClean="0">
              <a:solidFill>
                <a:schemeClr val="accent2"/>
              </a:solidFill>
            </a:endParaRPr>
          </a:p>
          <a:p>
            <a:r>
              <a:rPr lang="nl-NL" b="1" dirty="0" smtClean="0">
                <a:solidFill>
                  <a:schemeClr val="accent2"/>
                </a:solidFill>
              </a:rPr>
              <a:t>Een kans om de ICT vaardigheden te ontwikkelen in een opwindende, spannende context</a:t>
            </a:r>
          </a:p>
          <a:p>
            <a:endParaRPr lang="en-GB" b="1" dirty="0">
              <a:solidFill>
                <a:schemeClr val="accent2"/>
              </a:solidFill>
            </a:endParaRPr>
          </a:p>
          <a:p>
            <a:endParaRPr lang="en-GB" b="1"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animEffect transition="in" filter="fade">
                                      <p:cBhvr>
                                        <p:cTn id="7" dur="1000"/>
                                        <p:tgtEl>
                                          <p:spTgt spid="204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5">
                                            <p:txEl>
                                              <p:pRg st="0" end="0"/>
                                            </p:txEl>
                                          </p:spTgt>
                                        </p:tgtEl>
                                        <p:attrNameLst>
                                          <p:attrName>style.visibility</p:attrName>
                                        </p:attrNameLst>
                                      </p:cBhvr>
                                      <p:to>
                                        <p:strVal val="visible"/>
                                      </p:to>
                                    </p:set>
                                    <p:animEffect transition="in" filter="fade">
                                      <p:cBhvr>
                                        <p:cTn id="12" dur="1000"/>
                                        <p:tgtEl>
                                          <p:spTgt spid="20485">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0485">
                                            <p:txEl>
                                              <p:pRg st="2" end="2"/>
                                            </p:txEl>
                                          </p:spTgt>
                                        </p:tgtEl>
                                        <p:attrNameLst>
                                          <p:attrName>style.visibility</p:attrName>
                                        </p:attrNameLst>
                                      </p:cBhvr>
                                      <p:to>
                                        <p:strVal val="visible"/>
                                      </p:to>
                                    </p:set>
                                    <p:animEffect transition="in" filter="fade">
                                      <p:cBhvr>
                                        <p:cTn id="15" dur="1000"/>
                                        <p:tgtEl>
                                          <p:spTgt spid="2048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0485">
                                            <p:txEl>
                                              <p:pRg st="4" end="4"/>
                                            </p:txEl>
                                          </p:spTgt>
                                        </p:tgtEl>
                                        <p:attrNameLst>
                                          <p:attrName>style.visibility</p:attrName>
                                        </p:attrNameLst>
                                      </p:cBhvr>
                                      <p:to>
                                        <p:strVal val="visible"/>
                                      </p:to>
                                    </p:set>
                                    <p:animEffect transition="in" filter="fade">
                                      <p:cBhvr>
                                        <p:cTn id="20" dur="1000"/>
                                        <p:tgtEl>
                                          <p:spTgt spid="20485">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20485">
                                            <p:txEl>
                                              <p:pRg st="6" end="6"/>
                                            </p:txEl>
                                          </p:spTgt>
                                        </p:tgtEl>
                                        <p:attrNameLst>
                                          <p:attrName>style.visibility</p:attrName>
                                        </p:attrNameLst>
                                      </p:cBhvr>
                                      <p:to>
                                        <p:strVal val="visible"/>
                                      </p:to>
                                    </p:set>
                                    <p:animEffect transition="in" filter="fade">
                                      <p:cBhvr>
                                        <p:cTn id="25" dur="1000"/>
                                        <p:tgtEl>
                                          <p:spTgt spid="20485">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20485">
                                            <p:txEl>
                                              <p:pRg st="8" end="8"/>
                                            </p:txEl>
                                          </p:spTgt>
                                        </p:tgtEl>
                                        <p:attrNameLst>
                                          <p:attrName>style.visibility</p:attrName>
                                        </p:attrNameLst>
                                      </p:cBhvr>
                                      <p:to>
                                        <p:strVal val="visible"/>
                                      </p:to>
                                    </p:set>
                                    <p:animEffect transition="in" filter="fade">
                                      <p:cBhvr>
                                        <p:cTn id="30" dur="1000"/>
                                        <p:tgtEl>
                                          <p:spTgt spid="2048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101" name="Rectangle 5"/>
          <p:cNvSpPr>
            <a:spLocks noChangeArrowheads="1"/>
          </p:cNvSpPr>
          <p:nvPr/>
        </p:nvSpPr>
        <p:spPr bwMode="auto">
          <a:xfrm>
            <a:off x="1042988" y="1293813"/>
            <a:ext cx="7196201" cy="2000548"/>
          </a:xfrm>
          <a:prstGeom prst="rect">
            <a:avLst/>
          </a:prstGeom>
          <a:noFill/>
          <a:ln w="9525">
            <a:noFill/>
            <a:miter lim="800000"/>
            <a:headEnd/>
            <a:tailEnd/>
          </a:ln>
          <a:effectLst/>
        </p:spPr>
        <p:txBody>
          <a:bodyPr wrap="none" anchor="ctr">
            <a:spAutoFit/>
          </a:bodyPr>
          <a:lstStyle/>
          <a:p>
            <a:r>
              <a:rPr lang="nl-NL" sz="2000" dirty="0" smtClean="0">
                <a:solidFill>
                  <a:schemeClr val="accent2"/>
                </a:solidFill>
              </a:rPr>
              <a:t>Er zijn vier basis technieken die gebruikt worden bij animatie </a:t>
            </a:r>
            <a:endParaRPr lang="nl-NL" sz="2400" dirty="0" smtClean="0">
              <a:solidFill>
                <a:schemeClr val="accent2"/>
              </a:solidFill>
            </a:endParaRPr>
          </a:p>
          <a:p>
            <a:endParaRPr lang="nl-NL" sz="2400" dirty="0" smtClean="0">
              <a:solidFill>
                <a:schemeClr val="accent2"/>
              </a:solidFill>
            </a:endParaRPr>
          </a:p>
          <a:p>
            <a:pPr>
              <a:buFontTx/>
              <a:buChar char="•"/>
            </a:pPr>
            <a:r>
              <a:rPr lang="nl-NL" sz="2000" dirty="0" smtClean="0">
                <a:solidFill>
                  <a:schemeClr val="accent2"/>
                </a:solidFill>
              </a:rPr>
              <a:t> Getekende animatie </a:t>
            </a:r>
          </a:p>
          <a:p>
            <a:pPr>
              <a:buFontTx/>
              <a:buChar char="•"/>
            </a:pPr>
            <a:r>
              <a:rPr lang="nl-NL" sz="2000" dirty="0" smtClean="0">
                <a:solidFill>
                  <a:schemeClr val="accent2"/>
                </a:solidFill>
              </a:rPr>
              <a:t> </a:t>
            </a:r>
            <a:r>
              <a:rPr lang="nl-NL" sz="2000" dirty="0" err="1" smtClean="0">
                <a:solidFill>
                  <a:schemeClr val="accent2"/>
                </a:solidFill>
              </a:rPr>
              <a:t>Cut-out</a:t>
            </a:r>
            <a:r>
              <a:rPr lang="nl-NL" sz="2000" dirty="0" smtClean="0">
                <a:solidFill>
                  <a:schemeClr val="accent2"/>
                </a:solidFill>
              </a:rPr>
              <a:t> (geknipte) animatie</a:t>
            </a:r>
          </a:p>
          <a:p>
            <a:pPr>
              <a:buFontTx/>
              <a:buChar char="•"/>
            </a:pPr>
            <a:r>
              <a:rPr lang="nl-NL" sz="2000" dirty="0" smtClean="0">
                <a:solidFill>
                  <a:schemeClr val="accent2"/>
                </a:solidFill>
              </a:rPr>
              <a:t> Computer animatie</a:t>
            </a:r>
          </a:p>
          <a:p>
            <a:pPr>
              <a:buFontTx/>
              <a:buChar char="•"/>
            </a:pPr>
            <a:r>
              <a:rPr lang="nl-NL" dirty="0" smtClean="0">
                <a:solidFill>
                  <a:schemeClr val="accent2"/>
                </a:solidFill>
              </a:rPr>
              <a:t>  </a:t>
            </a:r>
            <a:r>
              <a:rPr lang="nl-NL" sz="2000" dirty="0" err="1" smtClean="0">
                <a:solidFill>
                  <a:schemeClr val="accent2"/>
                </a:solidFill>
              </a:rPr>
              <a:t>Stop-motion</a:t>
            </a:r>
            <a:r>
              <a:rPr lang="nl-NL" sz="2000" dirty="0" smtClean="0">
                <a:solidFill>
                  <a:schemeClr val="accent2"/>
                </a:solidFill>
              </a:rPr>
              <a:t> of model animatie</a:t>
            </a:r>
            <a:r>
              <a:rPr lang="nl-NL" dirty="0" smtClean="0"/>
              <a:t> </a:t>
            </a:r>
            <a:endParaRPr lang="nl-NL" dirty="0"/>
          </a:p>
        </p:txBody>
      </p:sp>
      <p:sp>
        <p:nvSpPr>
          <p:cNvPr id="4102" name="Text Box 6"/>
          <p:cNvSpPr txBox="1">
            <a:spLocks noChangeArrowheads="1"/>
          </p:cNvSpPr>
          <p:nvPr/>
        </p:nvSpPr>
        <p:spPr bwMode="auto">
          <a:xfrm>
            <a:off x="2771775" y="404813"/>
            <a:ext cx="3424335" cy="523220"/>
          </a:xfrm>
          <a:prstGeom prst="rect">
            <a:avLst/>
          </a:prstGeom>
          <a:noFill/>
          <a:ln w="9525">
            <a:noFill/>
            <a:miter lim="800000"/>
            <a:headEnd/>
            <a:tailEnd/>
          </a:ln>
          <a:effectLst/>
        </p:spPr>
        <p:txBody>
          <a:bodyPr wrap="none">
            <a:spAutoFit/>
          </a:bodyPr>
          <a:lstStyle/>
          <a:p>
            <a:r>
              <a:rPr lang="nl-NL" sz="2800" dirty="0" smtClean="0">
                <a:solidFill>
                  <a:schemeClr val="accent2"/>
                </a:solidFill>
              </a:rPr>
              <a:t>Animatie technieken</a:t>
            </a:r>
            <a:endParaRPr lang="nl-NL" sz="2800" dirty="0">
              <a:solidFill>
                <a:schemeClr val="accent2"/>
              </a:solidFill>
            </a:endParaRPr>
          </a:p>
        </p:txBody>
      </p:sp>
      <p:pic>
        <p:nvPicPr>
          <p:cNvPr id="4104" name="Picture 8" descr="drawn_snowman"/>
          <p:cNvPicPr>
            <a:picLocks noChangeAspect="1" noChangeArrowheads="1"/>
          </p:cNvPicPr>
          <p:nvPr/>
        </p:nvPicPr>
        <p:blipFill>
          <a:blip r:embed="rId2"/>
          <a:srcRect/>
          <a:stretch>
            <a:fillRect/>
          </a:stretch>
        </p:blipFill>
        <p:spPr bwMode="auto">
          <a:xfrm>
            <a:off x="846138" y="4149725"/>
            <a:ext cx="1422400" cy="1422400"/>
          </a:xfrm>
          <a:prstGeom prst="rect">
            <a:avLst/>
          </a:prstGeom>
          <a:noFill/>
        </p:spPr>
      </p:pic>
      <p:pic>
        <p:nvPicPr>
          <p:cNvPr id="4105" name="Picture 9" descr="cutout_gilliam"/>
          <p:cNvPicPr>
            <a:picLocks noChangeAspect="1" noChangeArrowheads="1"/>
          </p:cNvPicPr>
          <p:nvPr/>
        </p:nvPicPr>
        <p:blipFill>
          <a:blip r:embed="rId3"/>
          <a:srcRect/>
          <a:stretch>
            <a:fillRect/>
          </a:stretch>
        </p:blipFill>
        <p:spPr bwMode="auto">
          <a:xfrm>
            <a:off x="2862263" y="4149725"/>
            <a:ext cx="1422400" cy="1422400"/>
          </a:xfrm>
          <a:prstGeom prst="rect">
            <a:avLst/>
          </a:prstGeom>
          <a:noFill/>
        </p:spPr>
      </p:pic>
      <p:pic>
        <p:nvPicPr>
          <p:cNvPr id="4106" name="Picture 10" descr="model_robots"/>
          <p:cNvPicPr>
            <a:picLocks noChangeAspect="1" noChangeArrowheads="1"/>
          </p:cNvPicPr>
          <p:nvPr/>
        </p:nvPicPr>
        <p:blipFill>
          <a:blip r:embed="rId4"/>
          <a:srcRect/>
          <a:stretch>
            <a:fillRect/>
          </a:stretch>
        </p:blipFill>
        <p:spPr bwMode="auto">
          <a:xfrm>
            <a:off x="7019925" y="4076700"/>
            <a:ext cx="1430338" cy="1439863"/>
          </a:xfrm>
          <a:prstGeom prst="rect">
            <a:avLst/>
          </a:prstGeom>
          <a:noFill/>
        </p:spPr>
      </p:pic>
      <p:pic>
        <p:nvPicPr>
          <p:cNvPr id="4108" name="Picture 12" descr="woody"/>
          <p:cNvPicPr>
            <a:picLocks noChangeAspect="1" noChangeArrowheads="1"/>
          </p:cNvPicPr>
          <p:nvPr/>
        </p:nvPicPr>
        <p:blipFill>
          <a:blip r:embed="rId5"/>
          <a:srcRect/>
          <a:stretch>
            <a:fillRect/>
          </a:stretch>
        </p:blipFill>
        <p:spPr bwMode="auto">
          <a:xfrm>
            <a:off x="4859338" y="4149725"/>
            <a:ext cx="1439862" cy="14398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01">
                                            <p:txEl>
                                              <p:pRg st="0" end="0"/>
                                            </p:txEl>
                                          </p:spTgt>
                                        </p:tgtEl>
                                        <p:attrNameLst>
                                          <p:attrName>style.visibility</p:attrName>
                                        </p:attrNameLst>
                                      </p:cBhvr>
                                      <p:to>
                                        <p:strVal val="visible"/>
                                      </p:to>
                                    </p:set>
                                    <p:animEffect transition="in" filter="fade">
                                      <p:cBhvr>
                                        <p:cTn id="7" dur="1000"/>
                                        <p:tgtEl>
                                          <p:spTgt spid="410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101">
                                            <p:txEl>
                                              <p:pRg st="2" end="2"/>
                                            </p:txEl>
                                          </p:spTgt>
                                        </p:tgtEl>
                                        <p:attrNameLst>
                                          <p:attrName>style.visibility</p:attrName>
                                        </p:attrNameLst>
                                      </p:cBhvr>
                                      <p:to>
                                        <p:strVal val="visible"/>
                                      </p:to>
                                    </p:set>
                                    <p:animEffect transition="in" filter="fade">
                                      <p:cBhvr>
                                        <p:cTn id="12" dur="1000"/>
                                        <p:tgtEl>
                                          <p:spTgt spid="4101">
                                            <p:txEl>
                                              <p:pRg st="2" end="2"/>
                                            </p:txEl>
                                          </p:spTgt>
                                        </p:tgtEl>
                                      </p:cBhvr>
                                    </p:animEffect>
                                  </p:childTnLst>
                                </p:cTn>
                              </p:par>
                              <p:par>
                                <p:cTn id="13" presetID="35" presetClass="entr" presetSubtype="0" fill="hold" nodeType="withEffect">
                                  <p:stCondLst>
                                    <p:cond delay="0"/>
                                  </p:stCondLst>
                                  <p:childTnLst>
                                    <p:set>
                                      <p:cBhvr>
                                        <p:cTn id="14" dur="1" fill="hold">
                                          <p:stCondLst>
                                            <p:cond delay="0"/>
                                          </p:stCondLst>
                                        </p:cTn>
                                        <p:tgtEl>
                                          <p:spTgt spid="4104"/>
                                        </p:tgtEl>
                                        <p:attrNameLst>
                                          <p:attrName>style.visibility</p:attrName>
                                        </p:attrNameLst>
                                      </p:cBhvr>
                                      <p:to>
                                        <p:strVal val="visible"/>
                                      </p:to>
                                    </p:set>
                                    <p:animEffect transition="in" filter="fade">
                                      <p:cBhvr>
                                        <p:cTn id="15" dur="2000"/>
                                        <p:tgtEl>
                                          <p:spTgt spid="4104"/>
                                        </p:tgtEl>
                                      </p:cBhvr>
                                    </p:animEffect>
                                    <p:anim calcmode="lin" valueType="num">
                                      <p:cBhvr>
                                        <p:cTn id="16" dur="2000" fill="hold"/>
                                        <p:tgtEl>
                                          <p:spTgt spid="4104"/>
                                        </p:tgtEl>
                                        <p:attrNameLst>
                                          <p:attrName>style.rotation</p:attrName>
                                        </p:attrNameLst>
                                      </p:cBhvr>
                                      <p:tavLst>
                                        <p:tav tm="0">
                                          <p:val>
                                            <p:fltVal val="720"/>
                                          </p:val>
                                        </p:tav>
                                        <p:tav tm="100000">
                                          <p:val>
                                            <p:fltVal val="0"/>
                                          </p:val>
                                        </p:tav>
                                      </p:tavLst>
                                    </p:anim>
                                    <p:anim calcmode="lin" valueType="num">
                                      <p:cBhvr>
                                        <p:cTn id="17" dur="2000" fill="hold"/>
                                        <p:tgtEl>
                                          <p:spTgt spid="4104"/>
                                        </p:tgtEl>
                                        <p:attrNameLst>
                                          <p:attrName>ppt_h</p:attrName>
                                        </p:attrNameLst>
                                      </p:cBhvr>
                                      <p:tavLst>
                                        <p:tav tm="0">
                                          <p:val>
                                            <p:fltVal val="0"/>
                                          </p:val>
                                        </p:tav>
                                        <p:tav tm="100000">
                                          <p:val>
                                            <p:strVal val="#ppt_h"/>
                                          </p:val>
                                        </p:tav>
                                      </p:tavLst>
                                    </p:anim>
                                    <p:anim calcmode="lin" valueType="num">
                                      <p:cBhvr>
                                        <p:cTn id="18" dur="2000" fill="hold"/>
                                        <p:tgtEl>
                                          <p:spTgt spid="4104"/>
                                        </p:tgtEl>
                                        <p:attrNameLst>
                                          <p:attrName>ppt_w</p:attrName>
                                        </p:attrNameLst>
                                      </p:cBhvr>
                                      <p:tavLst>
                                        <p:tav tm="0">
                                          <p:val>
                                            <p:fltVal val="0"/>
                                          </p:val>
                                        </p:tav>
                                        <p:tav tm="100000">
                                          <p:val>
                                            <p:strVal val="#ppt_w"/>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101">
                                            <p:txEl>
                                              <p:pRg st="3" end="3"/>
                                            </p:txEl>
                                          </p:spTgt>
                                        </p:tgtEl>
                                        <p:attrNameLst>
                                          <p:attrName>style.visibility</p:attrName>
                                        </p:attrNameLst>
                                      </p:cBhvr>
                                      <p:to>
                                        <p:strVal val="visible"/>
                                      </p:to>
                                    </p:set>
                                    <p:animEffect transition="in" filter="fade">
                                      <p:cBhvr>
                                        <p:cTn id="23" dur="1000"/>
                                        <p:tgtEl>
                                          <p:spTgt spid="4101">
                                            <p:txEl>
                                              <p:pRg st="3" end="3"/>
                                            </p:txEl>
                                          </p:spTgt>
                                        </p:tgtEl>
                                      </p:cBhvr>
                                    </p:animEffect>
                                  </p:childTnLst>
                                </p:cTn>
                              </p:par>
                              <p:par>
                                <p:cTn id="24" presetID="35" presetClass="entr" presetSubtype="0" fill="hold" nodeType="withEffect">
                                  <p:stCondLst>
                                    <p:cond delay="0"/>
                                  </p:stCondLst>
                                  <p:childTnLst>
                                    <p:set>
                                      <p:cBhvr>
                                        <p:cTn id="25" dur="1" fill="hold">
                                          <p:stCondLst>
                                            <p:cond delay="0"/>
                                          </p:stCondLst>
                                        </p:cTn>
                                        <p:tgtEl>
                                          <p:spTgt spid="4105"/>
                                        </p:tgtEl>
                                        <p:attrNameLst>
                                          <p:attrName>style.visibility</p:attrName>
                                        </p:attrNameLst>
                                      </p:cBhvr>
                                      <p:to>
                                        <p:strVal val="visible"/>
                                      </p:to>
                                    </p:set>
                                    <p:animEffect transition="in" filter="fade">
                                      <p:cBhvr>
                                        <p:cTn id="26" dur="2000"/>
                                        <p:tgtEl>
                                          <p:spTgt spid="4105"/>
                                        </p:tgtEl>
                                      </p:cBhvr>
                                    </p:animEffect>
                                    <p:anim calcmode="lin" valueType="num">
                                      <p:cBhvr>
                                        <p:cTn id="27" dur="2000" fill="hold"/>
                                        <p:tgtEl>
                                          <p:spTgt spid="4105"/>
                                        </p:tgtEl>
                                        <p:attrNameLst>
                                          <p:attrName>style.rotation</p:attrName>
                                        </p:attrNameLst>
                                      </p:cBhvr>
                                      <p:tavLst>
                                        <p:tav tm="0">
                                          <p:val>
                                            <p:fltVal val="720"/>
                                          </p:val>
                                        </p:tav>
                                        <p:tav tm="100000">
                                          <p:val>
                                            <p:fltVal val="0"/>
                                          </p:val>
                                        </p:tav>
                                      </p:tavLst>
                                    </p:anim>
                                    <p:anim calcmode="lin" valueType="num">
                                      <p:cBhvr>
                                        <p:cTn id="28" dur="2000" fill="hold"/>
                                        <p:tgtEl>
                                          <p:spTgt spid="4105"/>
                                        </p:tgtEl>
                                        <p:attrNameLst>
                                          <p:attrName>ppt_h</p:attrName>
                                        </p:attrNameLst>
                                      </p:cBhvr>
                                      <p:tavLst>
                                        <p:tav tm="0">
                                          <p:val>
                                            <p:fltVal val="0"/>
                                          </p:val>
                                        </p:tav>
                                        <p:tav tm="100000">
                                          <p:val>
                                            <p:strVal val="#ppt_h"/>
                                          </p:val>
                                        </p:tav>
                                      </p:tavLst>
                                    </p:anim>
                                    <p:anim calcmode="lin" valueType="num">
                                      <p:cBhvr>
                                        <p:cTn id="29" dur="2000" fill="hold"/>
                                        <p:tgtEl>
                                          <p:spTgt spid="4105"/>
                                        </p:tgtEl>
                                        <p:attrNameLst>
                                          <p:attrName>ppt_w</p:attrName>
                                        </p:attrNameLst>
                                      </p:cBhvr>
                                      <p:tavLst>
                                        <p:tav tm="0">
                                          <p:val>
                                            <p:fltVal val="0"/>
                                          </p:val>
                                        </p:tav>
                                        <p:tav tm="100000">
                                          <p:val>
                                            <p:strVal val="#ppt_w"/>
                                          </p:val>
                                        </p:tav>
                                      </p:tavLst>
                                    </p:anim>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101">
                                            <p:txEl>
                                              <p:pRg st="4" end="4"/>
                                            </p:txEl>
                                          </p:spTgt>
                                        </p:tgtEl>
                                        <p:attrNameLst>
                                          <p:attrName>style.visibility</p:attrName>
                                        </p:attrNameLst>
                                      </p:cBhvr>
                                      <p:to>
                                        <p:strVal val="visible"/>
                                      </p:to>
                                    </p:set>
                                    <p:animEffect transition="in" filter="fade">
                                      <p:cBhvr>
                                        <p:cTn id="34" dur="1000"/>
                                        <p:tgtEl>
                                          <p:spTgt spid="4101">
                                            <p:txEl>
                                              <p:pRg st="4" end="4"/>
                                            </p:txEl>
                                          </p:spTgt>
                                        </p:tgtEl>
                                      </p:cBhvr>
                                    </p:animEffect>
                                  </p:childTnLst>
                                </p:cTn>
                              </p:par>
                              <p:par>
                                <p:cTn id="35" presetID="35" presetClass="entr" presetSubtype="0" fill="hold" nodeType="withEffect">
                                  <p:stCondLst>
                                    <p:cond delay="0"/>
                                  </p:stCondLst>
                                  <p:childTnLst>
                                    <p:set>
                                      <p:cBhvr>
                                        <p:cTn id="36" dur="1" fill="hold">
                                          <p:stCondLst>
                                            <p:cond delay="0"/>
                                          </p:stCondLst>
                                        </p:cTn>
                                        <p:tgtEl>
                                          <p:spTgt spid="4108"/>
                                        </p:tgtEl>
                                        <p:attrNameLst>
                                          <p:attrName>style.visibility</p:attrName>
                                        </p:attrNameLst>
                                      </p:cBhvr>
                                      <p:to>
                                        <p:strVal val="visible"/>
                                      </p:to>
                                    </p:set>
                                    <p:animEffect transition="in" filter="fade">
                                      <p:cBhvr>
                                        <p:cTn id="37" dur="2000"/>
                                        <p:tgtEl>
                                          <p:spTgt spid="4108"/>
                                        </p:tgtEl>
                                      </p:cBhvr>
                                    </p:animEffect>
                                    <p:anim calcmode="lin" valueType="num">
                                      <p:cBhvr>
                                        <p:cTn id="38" dur="2000" fill="hold"/>
                                        <p:tgtEl>
                                          <p:spTgt spid="4108"/>
                                        </p:tgtEl>
                                        <p:attrNameLst>
                                          <p:attrName>style.rotation</p:attrName>
                                        </p:attrNameLst>
                                      </p:cBhvr>
                                      <p:tavLst>
                                        <p:tav tm="0">
                                          <p:val>
                                            <p:fltVal val="720"/>
                                          </p:val>
                                        </p:tav>
                                        <p:tav tm="100000">
                                          <p:val>
                                            <p:fltVal val="0"/>
                                          </p:val>
                                        </p:tav>
                                      </p:tavLst>
                                    </p:anim>
                                    <p:anim calcmode="lin" valueType="num">
                                      <p:cBhvr>
                                        <p:cTn id="39" dur="2000" fill="hold"/>
                                        <p:tgtEl>
                                          <p:spTgt spid="4108"/>
                                        </p:tgtEl>
                                        <p:attrNameLst>
                                          <p:attrName>ppt_h</p:attrName>
                                        </p:attrNameLst>
                                      </p:cBhvr>
                                      <p:tavLst>
                                        <p:tav tm="0">
                                          <p:val>
                                            <p:fltVal val="0"/>
                                          </p:val>
                                        </p:tav>
                                        <p:tav tm="100000">
                                          <p:val>
                                            <p:strVal val="#ppt_h"/>
                                          </p:val>
                                        </p:tav>
                                      </p:tavLst>
                                    </p:anim>
                                    <p:anim calcmode="lin" valueType="num">
                                      <p:cBhvr>
                                        <p:cTn id="40" dur="2000" fill="hold"/>
                                        <p:tgtEl>
                                          <p:spTgt spid="4108"/>
                                        </p:tgtEl>
                                        <p:attrNameLst>
                                          <p:attrName>ppt_w</p:attrName>
                                        </p:attrNameLst>
                                      </p:cBhvr>
                                      <p:tavLst>
                                        <p:tav tm="0">
                                          <p:val>
                                            <p:fltVal val="0"/>
                                          </p:val>
                                        </p:tav>
                                        <p:tav tm="100000">
                                          <p:val>
                                            <p:strVal val="#ppt_w"/>
                                          </p:val>
                                        </p:tav>
                                      </p:tavLst>
                                    </p:anim>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4101">
                                            <p:txEl>
                                              <p:pRg st="5" end="5"/>
                                            </p:txEl>
                                          </p:spTgt>
                                        </p:tgtEl>
                                        <p:attrNameLst>
                                          <p:attrName>style.visibility</p:attrName>
                                        </p:attrNameLst>
                                      </p:cBhvr>
                                      <p:to>
                                        <p:strVal val="visible"/>
                                      </p:to>
                                    </p:set>
                                    <p:animEffect transition="in" filter="fade">
                                      <p:cBhvr>
                                        <p:cTn id="45" dur="1000"/>
                                        <p:tgtEl>
                                          <p:spTgt spid="4101">
                                            <p:txEl>
                                              <p:pRg st="5" end="5"/>
                                            </p:txEl>
                                          </p:spTgt>
                                        </p:tgtEl>
                                      </p:cBhvr>
                                    </p:animEffect>
                                  </p:childTnLst>
                                </p:cTn>
                              </p:par>
                              <p:par>
                                <p:cTn id="46" presetID="35" presetClass="entr" presetSubtype="0" fill="hold" nodeType="withEffect">
                                  <p:stCondLst>
                                    <p:cond delay="0"/>
                                  </p:stCondLst>
                                  <p:childTnLst>
                                    <p:set>
                                      <p:cBhvr>
                                        <p:cTn id="47" dur="1" fill="hold">
                                          <p:stCondLst>
                                            <p:cond delay="0"/>
                                          </p:stCondLst>
                                        </p:cTn>
                                        <p:tgtEl>
                                          <p:spTgt spid="4106"/>
                                        </p:tgtEl>
                                        <p:attrNameLst>
                                          <p:attrName>style.visibility</p:attrName>
                                        </p:attrNameLst>
                                      </p:cBhvr>
                                      <p:to>
                                        <p:strVal val="visible"/>
                                      </p:to>
                                    </p:set>
                                    <p:animEffect transition="in" filter="fade">
                                      <p:cBhvr>
                                        <p:cTn id="48" dur="2000"/>
                                        <p:tgtEl>
                                          <p:spTgt spid="4106"/>
                                        </p:tgtEl>
                                      </p:cBhvr>
                                    </p:animEffect>
                                    <p:anim calcmode="lin" valueType="num">
                                      <p:cBhvr>
                                        <p:cTn id="49" dur="2000" fill="hold"/>
                                        <p:tgtEl>
                                          <p:spTgt spid="4106"/>
                                        </p:tgtEl>
                                        <p:attrNameLst>
                                          <p:attrName>style.rotation</p:attrName>
                                        </p:attrNameLst>
                                      </p:cBhvr>
                                      <p:tavLst>
                                        <p:tav tm="0">
                                          <p:val>
                                            <p:fltVal val="720"/>
                                          </p:val>
                                        </p:tav>
                                        <p:tav tm="100000">
                                          <p:val>
                                            <p:fltVal val="0"/>
                                          </p:val>
                                        </p:tav>
                                      </p:tavLst>
                                    </p:anim>
                                    <p:anim calcmode="lin" valueType="num">
                                      <p:cBhvr>
                                        <p:cTn id="50" dur="2000" fill="hold"/>
                                        <p:tgtEl>
                                          <p:spTgt spid="4106"/>
                                        </p:tgtEl>
                                        <p:attrNameLst>
                                          <p:attrName>ppt_h</p:attrName>
                                        </p:attrNameLst>
                                      </p:cBhvr>
                                      <p:tavLst>
                                        <p:tav tm="0">
                                          <p:val>
                                            <p:fltVal val="0"/>
                                          </p:val>
                                        </p:tav>
                                        <p:tav tm="100000">
                                          <p:val>
                                            <p:strVal val="#ppt_h"/>
                                          </p:val>
                                        </p:tav>
                                      </p:tavLst>
                                    </p:anim>
                                    <p:anim calcmode="lin" valueType="num">
                                      <p:cBhvr>
                                        <p:cTn id="51" dur="2000" fill="hold"/>
                                        <p:tgtEl>
                                          <p:spTgt spid="410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1"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3152775" y="404813"/>
            <a:ext cx="3405099" cy="523220"/>
          </a:xfrm>
          <a:prstGeom prst="rect">
            <a:avLst/>
          </a:prstGeom>
          <a:noFill/>
          <a:ln w="9525">
            <a:noFill/>
            <a:miter lim="800000"/>
            <a:headEnd/>
            <a:tailEnd/>
          </a:ln>
          <a:effectLst/>
        </p:spPr>
        <p:txBody>
          <a:bodyPr wrap="none">
            <a:spAutoFit/>
          </a:bodyPr>
          <a:lstStyle/>
          <a:p>
            <a:r>
              <a:rPr lang="nl-NL" sz="2800" dirty="0" smtClean="0">
                <a:solidFill>
                  <a:schemeClr val="accent2"/>
                </a:solidFill>
              </a:rPr>
              <a:t>Getekende animatie</a:t>
            </a:r>
            <a:endParaRPr lang="nl-NL" sz="2800" dirty="0">
              <a:solidFill>
                <a:schemeClr val="accent2"/>
              </a:solidFill>
            </a:endParaRPr>
          </a:p>
        </p:txBody>
      </p:sp>
      <p:sp>
        <p:nvSpPr>
          <p:cNvPr id="5125" name="Rectangle 5"/>
          <p:cNvSpPr>
            <a:spLocks noChangeArrowheads="1"/>
          </p:cNvSpPr>
          <p:nvPr/>
        </p:nvSpPr>
        <p:spPr bwMode="auto">
          <a:xfrm>
            <a:off x="661989" y="1341438"/>
            <a:ext cx="7767664" cy="1631216"/>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Dit gaat over films als de oude tekenfilms of een flipboekje: een tekening wordt vervangen door een volgende in een serie, waarbij iedere tekening een klein beetje verschilt van de vorige.</a:t>
            </a:r>
          </a:p>
          <a:p>
            <a:r>
              <a:rPr lang="nl-NL" sz="2000" dirty="0" smtClean="0">
                <a:solidFill>
                  <a:schemeClr val="accent2"/>
                </a:solidFill>
              </a:rPr>
              <a:t>Deze tekenfilm bestaan uit duizenden tekeningen die zeer snel achter elkaar geprojecteerd worden</a:t>
            </a:r>
            <a:endParaRPr lang="nl-NL" sz="2000" dirty="0">
              <a:solidFill>
                <a:schemeClr val="accent2"/>
              </a:solidFill>
            </a:endParaRPr>
          </a:p>
        </p:txBody>
      </p:sp>
      <p:sp>
        <p:nvSpPr>
          <p:cNvPr id="5126" name="Rectangle 6"/>
          <p:cNvSpPr>
            <a:spLocks noChangeArrowheads="1"/>
          </p:cNvSpPr>
          <p:nvPr/>
        </p:nvSpPr>
        <p:spPr bwMode="auto">
          <a:xfrm>
            <a:off x="684213" y="3790950"/>
            <a:ext cx="3173407" cy="707886"/>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Ziet er geweldig uit en is erg eenvoudig te maken</a:t>
            </a:r>
            <a:endParaRPr lang="nl-NL" sz="2000" dirty="0">
              <a:solidFill>
                <a:schemeClr val="accent2"/>
              </a:solidFill>
            </a:endParaRPr>
          </a:p>
        </p:txBody>
      </p:sp>
      <p:sp>
        <p:nvSpPr>
          <p:cNvPr id="5127" name="Rectangle 7"/>
          <p:cNvSpPr>
            <a:spLocks noChangeArrowheads="1"/>
          </p:cNvSpPr>
          <p:nvPr/>
        </p:nvSpPr>
        <p:spPr bwMode="auto">
          <a:xfrm>
            <a:off x="5119688" y="3789363"/>
            <a:ext cx="2579552" cy="400110"/>
          </a:xfrm>
          <a:prstGeom prst="rect">
            <a:avLst/>
          </a:prstGeom>
          <a:noFill/>
          <a:ln w="9525">
            <a:noFill/>
            <a:miter lim="800000"/>
            <a:headEnd/>
            <a:tailEnd/>
          </a:ln>
          <a:effectLst/>
        </p:spPr>
        <p:txBody>
          <a:bodyPr wrap="none" anchor="ctr">
            <a:spAutoFit/>
          </a:bodyPr>
          <a:lstStyle/>
          <a:p>
            <a:r>
              <a:rPr lang="nl-NL" sz="2000" dirty="0" smtClean="0">
                <a:solidFill>
                  <a:schemeClr val="accent2"/>
                </a:solidFill>
              </a:rPr>
              <a:t>Zeer arbeidsintensief</a:t>
            </a:r>
            <a:endParaRPr lang="nl-NL" sz="2000" dirty="0">
              <a:solidFill>
                <a:schemeClr val="accent2"/>
              </a:solidFill>
            </a:endParaRPr>
          </a:p>
        </p:txBody>
      </p:sp>
      <p:pic>
        <p:nvPicPr>
          <p:cNvPr id="5129" name="Picture 9" descr="drawn_snowman"/>
          <p:cNvPicPr>
            <a:picLocks noChangeAspect="1" noChangeArrowheads="1"/>
          </p:cNvPicPr>
          <p:nvPr/>
        </p:nvPicPr>
        <p:blipFill>
          <a:blip r:embed="rId2"/>
          <a:srcRect/>
          <a:stretch>
            <a:fillRect/>
          </a:stretch>
        </p:blipFill>
        <p:spPr bwMode="auto">
          <a:xfrm>
            <a:off x="250825" y="4868863"/>
            <a:ext cx="1422400" cy="1422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124"/>
                                        </p:tgtEl>
                                        <p:attrNameLst>
                                          <p:attrName>style.visibility</p:attrName>
                                        </p:attrNameLst>
                                      </p:cBhvr>
                                      <p:to>
                                        <p:strVal val="visible"/>
                                      </p:to>
                                    </p:set>
                                    <p:animEffect transition="in" filter="fade">
                                      <p:cBhvr>
                                        <p:cTn id="7" dur="1000"/>
                                        <p:tgtEl>
                                          <p:spTgt spid="5124"/>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5125"/>
                                        </p:tgtEl>
                                        <p:attrNameLst>
                                          <p:attrName>style.visibility</p:attrName>
                                        </p:attrNameLst>
                                      </p:cBhvr>
                                      <p:to>
                                        <p:strVal val="visible"/>
                                      </p:to>
                                    </p:set>
                                    <p:animEffect transition="in" filter="fade">
                                      <p:cBhvr>
                                        <p:cTn id="11" dur="1000"/>
                                        <p:tgtEl>
                                          <p:spTgt spid="5125"/>
                                        </p:tgtEl>
                                      </p:cBhvr>
                                    </p:animEffect>
                                  </p:childTnLst>
                                </p:cTn>
                              </p:par>
                              <p:par>
                                <p:cTn id="12" presetID="35" presetClass="entr" presetSubtype="0" fill="hold" nodeType="withEffect">
                                  <p:stCondLst>
                                    <p:cond delay="0"/>
                                  </p:stCondLst>
                                  <p:childTnLst>
                                    <p:set>
                                      <p:cBhvr>
                                        <p:cTn id="13" dur="1" fill="hold">
                                          <p:stCondLst>
                                            <p:cond delay="0"/>
                                          </p:stCondLst>
                                        </p:cTn>
                                        <p:tgtEl>
                                          <p:spTgt spid="5129"/>
                                        </p:tgtEl>
                                        <p:attrNameLst>
                                          <p:attrName>style.visibility</p:attrName>
                                        </p:attrNameLst>
                                      </p:cBhvr>
                                      <p:to>
                                        <p:strVal val="visible"/>
                                      </p:to>
                                    </p:set>
                                    <p:animEffect transition="in" filter="fade">
                                      <p:cBhvr>
                                        <p:cTn id="14" dur="2000"/>
                                        <p:tgtEl>
                                          <p:spTgt spid="5129"/>
                                        </p:tgtEl>
                                      </p:cBhvr>
                                    </p:animEffect>
                                    <p:anim calcmode="lin" valueType="num">
                                      <p:cBhvr>
                                        <p:cTn id="15" dur="2000" fill="hold"/>
                                        <p:tgtEl>
                                          <p:spTgt spid="5129"/>
                                        </p:tgtEl>
                                        <p:attrNameLst>
                                          <p:attrName>style.rotation</p:attrName>
                                        </p:attrNameLst>
                                      </p:cBhvr>
                                      <p:tavLst>
                                        <p:tav tm="0">
                                          <p:val>
                                            <p:fltVal val="720"/>
                                          </p:val>
                                        </p:tav>
                                        <p:tav tm="100000">
                                          <p:val>
                                            <p:fltVal val="0"/>
                                          </p:val>
                                        </p:tav>
                                      </p:tavLst>
                                    </p:anim>
                                    <p:anim calcmode="lin" valueType="num">
                                      <p:cBhvr>
                                        <p:cTn id="16" dur="2000" fill="hold"/>
                                        <p:tgtEl>
                                          <p:spTgt spid="5129"/>
                                        </p:tgtEl>
                                        <p:attrNameLst>
                                          <p:attrName>ppt_h</p:attrName>
                                        </p:attrNameLst>
                                      </p:cBhvr>
                                      <p:tavLst>
                                        <p:tav tm="0">
                                          <p:val>
                                            <p:fltVal val="0"/>
                                          </p:val>
                                        </p:tav>
                                        <p:tav tm="100000">
                                          <p:val>
                                            <p:strVal val="#ppt_h"/>
                                          </p:val>
                                        </p:tav>
                                      </p:tavLst>
                                    </p:anim>
                                    <p:anim calcmode="lin" valueType="num">
                                      <p:cBhvr>
                                        <p:cTn id="17" dur="2000" fill="hold"/>
                                        <p:tgtEl>
                                          <p:spTgt spid="5129"/>
                                        </p:tgtEl>
                                        <p:attrNameLst>
                                          <p:attrName>ppt_w</p:attrName>
                                        </p:attrNameLst>
                                      </p:cBhvr>
                                      <p:tavLst>
                                        <p:tav tm="0">
                                          <p:val>
                                            <p:fltVal val="0"/>
                                          </p:val>
                                        </p:tav>
                                        <p:tav tm="100000">
                                          <p:val>
                                            <p:strVal val="#ppt_w"/>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5126"/>
                                        </p:tgtEl>
                                        <p:attrNameLst>
                                          <p:attrName>style.visibility</p:attrName>
                                        </p:attrNameLst>
                                      </p:cBhvr>
                                      <p:to>
                                        <p:strVal val="visible"/>
                                      </p:to>
                                    </p:set>
                                    <p:anim calcmode="lin" valueType="num">
                                      <p:cBhvr additive="base">
                                        <p:cTn id="22" dur="500" fill="hold"/>
                                        <p:tgtEl>
                                          <p:spTgt spid="5126"/>
                                        </p:tgtEl>
                                        <p:attrNameLst>
                                          <p:attrName>ppt_x</p:attrName>
                                        </p:attrNameLst>
                                      </p:cBhvr>
                                      <p:tavLst>
                                        <p:tav tm="0">
                                          <p:val>
                                            <p:strVal val="0-#ppt_w/2"/>
                                          </p:val>
                                        </p:tav>
                                        <p:tav tm="100000">
                                          <p:val>
                                            <p:strVal val="#ppt_x"/>
                                          </p:val>
                                        </p:tav>
                                      </p:tavLst>
                                    </p:anim>
                                    <p:anim calcmode="lin" valueType="num">
                                      <p:cBhvr additive="base">
                                        <p:cTn id="23" dur="500" fill="hold"/>
                                        <p:tgtEl>
                                          <p:spTgt spid="5126"/>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5127"/>
                                        </p:tgtEl>
                                        <p:attrNameLst>
                                          <p:attrName>style.visibility</p:attrName>
                                        </p:attrNameLst>
                                      </p:cBhvr>
                                      <p:to>
                                        <p:strVal val="visible"/>
                                      </p:to>
                                    </p:set>
                                    <p:anim calcmode="lin" valueType="num">
                                      <p:cBhvr additive="base">
                                        <p:cTn id="28" dur="500" fill="hold"/>
                                        <p:tgtEl>
                                          <p:spTgt spid="5127"/>
                                        </p:tgtEl>
                                        <p:attrNameLst>
                                          <p:attrName>ppt_x</p:attrName>
                                        </p:attrNameLst>
                                      </p:cBhvr>
                                      <p:tavLst>
                                        <p:tav tm="0">
                                          <p:val>
                                            <p:strVal val="1+#ppt_w/2"/>
                                          </p:val>
                                        </p:tav>
                                        <p:tav tm="100000">
                                          <p:val>
                                            <p:strVal val="#ppt_x"/>
                                          </p:val>
                                        </p:tav>
                                      </p:tavLst>
                                    </p:anim>
                                    <p:anim calcmode="lin" valueType="num">
                                      <p:cBhvr additive="base">
                                        <p:cTn id="29" dur="500" fill="hold"/>
                                        <p:tgtEl>
                                          <p:spTgt spid="51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4" grpId="0"/>
      <p:bldP spid="5125" grpId="0"/>
      <p:bldP spid="5126" grpId="0"/>
      <p:bldP spid="5127"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3152775" y="404813"/>
            <a:ext cx="2824812" cy="523220"/>
          </a:xfrm>
          <a:prstGeom prst="rect">
            <a:avLst/>
          </a:prstGeom>
          <a:noFill/>
          <a:ln w="9525">
            <a:noFill/>
            <a:miter lim="800000"/>
            <a:headEnd/>
            <a:tailEnd/>
          </a:ln>
          <a:effectLst/>
        </p:spPr>
        <p:txBody>
          <a:bodyPr wrap="none">
            <a:spAutoFit/>
          </a:bodyPr>
          <a:lstStyle/>
          <a:p>
            <a:r>
              <a:rPr lang="en-GB" sz="2800" dirty="0" smtClean="0">
                <a:solidFill>
                  <a:schemeClr val="accent2"/>
                </a:solidFill>
              </a:rPr>
              <a:t>Cut-out</a:t>
            </a:r>
            <a:r>
              <a:rPr lang="nl-NL" sz="2800" dirty="0" smtClean="0">
                <a:solidFill>
                  <a:schemeClr val="accent2"/>
                </a:solidFill>
              </a:rPr>
              <a:t> animatie</a:t>
            </a:r>
            <a:endParaRPr lang="nl-NL" sz="2800" dirty="0">
              <a:solidFill>
                <a:schemeClr val="accent2"/>
              </a:solidFill>
            </a:endParaRPr>
          </a:p>
        </p:txBody>
      </p:sp>
      <p:sp>
        <p:nvSpPr>
          <p:cNvPr id="6149" name="Rectangle 5"/>
          <p:cNvSpPr>
            <a:spLocks noChangeArrowheads="1"/>
          </p:cNvSpPr>
          <p:nvPr/>
        </p:nvSpPr>
        <p:spPr bwMode="auto">
          <a:xfrm>
            <a:off x="1036638" y="1495425"/>
            <a:ext cx="6892948" cy="1631216"/>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Een vorm van animeren waarbij uitgeknipte vormen of figuren worden verschoven of door andere geknipte figuren vervangen worden. Platte voorwerpen als knopen, lucifers of touw worden ook wel gebruikt bij deze animatievorm.  </a:t>
            </a:r>
            <a:r>
              <a:rPr lang="nl-NL" sz="2000" dirty="0" err="1" smtClean="0">
                <a:solidFill>
                  <a:schemeClr val="accent2"/>
                </a:solidFill>
              </a:rPr>
              <a:t>Cut-outs</a:t>
            </a:r>
            <a:r>
              <a:rPr lang="nl-NL" sz="2000" dirty="0" smtClean="0">
                <a:solidFill>
                  <a:schemeClr val="accent2"/>
                </a:solidFill>
              </a:rPr>
              <a:t> worden vaak op een achtergrondtekening gelegd </a:t>
            </a:r>
            <a:endParaRPr lang="nl-NL" sz="2000" dirty="0">
              <a:solidFill>
                <a:schemeClr val="accent2"/>
              </a:solidFill>
            </a:endParaRPr>
          </a:p>
        </p:txBody>
      </p:sp>
      <p:sp>
        <p:nvSpPr>
          <p:cNvPr id="6150" name="Rectangle 6"/>
          <p:cNvSpPr>
            <a:spLocks noChangeArrowheads="1"/>
          </p:cNvSpPr>
          <p:nvPr/>
        </p:nvSpPr>
        <p:spPr bwMode="auto">
          <a:xfrm>
            <a:off x="1008971" y="3790950"/>
            <a:ext cx="2991525" cy="400110"/>
          </a:xfrm>
          <a:prstGeom prst="rect">
            <a:avLst/>
          </a:prstGeom>
          <a:noFill/>
          <a:ln w="9525">
            <a:noFill/>
            <a:miter lim="800000"/>
            <a:headEnd/>
            <a:tailEnd/>
          </a:ln>
          <a:effectLst/>
        </p:spPr>
        <p:txBody>
          <a:bodyPr wrap="none" anchor="ctr">
            <a:spAutoFit/>
          </a:bodyPr>
          <a:lstStyle/>
          <a:p>
            <a:r>
              <a:rPr lang="nl-NL" sz="2000" dirty="0" smtClean="0">
                <a:solidFill>
                  <a:schemeClr val="accent2"/>
                </a:solidFill>
              </a:rPr>
              <a:t>Snel en simpel te maken</a:t>
            </a:r>
            <a:endParaRPr lang="nl-NL" sz="2000" dirty="0">
              <a:solidFill>
                <a:schemeClr val="accent2"/>
              </a:solidFill>
            </a:endParaRPr>
          </a:p>
        </p:txBody>
      </p:sp>
      <p:sp>
        <p:nvSpPr>
          <p:cNvPr id="6151" name="Rectangle 7"/>
          <p:cNvSpPr>
            <a:spLocks noChangeArrowheads="1"/>
          </p:cNvSpPr>
          <p:nvPr/>
        </p:nvSpPr>
        <p:spPr bwMode="auto">
          <a:xfrm>
            <a:off x="5119689" y="3789363"/>
            <a:ext cx="3024212" cy="707886"/>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Kan er wat stijfjes en vreemd uit zien</a:t>
            </a:r>
            <a:endParaRPr lang="nl-NL" sz="2000" dirty="0">
              <a:solidFill>
                <a:schemeClr val="accent2"/>
              </a:solidFill>
            </a:endParaRPr>
          </a:p>
        </p:txBody>
      </p:sp>
      <p:pic>
        <p:nvPicPr>
          <p:cNvPr id="6153" name="Picture 9" descr="cutout_gilliam"/>
          <p:cNvPicPr>
            <a:picLocks noChangeAspect="1" noChangeArrowheads="1"/>
          </p:cNvPicPr>
          <p:nvPr/>
        </p:nvPicPr>
        <p:blipFill>
          <a:blip r:embed="rId2"/>
          <a:srcRect/>
          <a:stretch>
            <a:fillRect/>
          </a:stretch>
        </p:blipFill>
        <p:spPr bwMode="auto">
          <a:xfrm>
            <a:off x="250825" y="4868863"/>
            <a:ext cx="1422400" cy="1422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148"/>
                                        </p:tgtEl>
                                        <p:attrNameLst>
                                          <p:attrName>style.visibility</p:attrName>
                                        </p:attrNameLst>
                                      </p:cBhvr>
                                      <p:to>
                                        <p:strVal val="visible"/>
                                      </p:to>
                                    </p:set>
                                    <p:animEffect transition="in" filter="fade">
                                      <p:cBhvr>
                                        <p:cTn id="7" dur="1000"/>
                                        <p:tgtEl>
                                          <p:spTgt spid="6148"/>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6149"/>
                                        </p:tgtEl>
                                        <p:attrNameLst>
                                          <p:attrName>style.visibility</p:attrName>
                                        </p:attrNameLst>
                                      </p:cBhvr>
                                      <p:to>
                                        <p:strVal val="visible"/>
                                      </p:to>
                                    </p:set>
                                    <p:animEffect transition="in" filter="fade">
                                      <p:cBhvr>
                                        <p:cTn id="11" dur="1000"/>
                                        <p:tgtEl>
                                          <p:spTgt spid="6149"/>
                                        </p:tgtEl>
                                      </p:cBhvr>
                                    </p:animEffect>
                                  </p:childTnLst>
                                </p:cTn>
                              </p:par>
                              <p:par>
                                <p:cTn id="12" presetID="35" presetClass="entr" presetSubtype="0" fill="hold" nodeType="withEffect">
                                  <p:stCondLst>
                                    <p:cond delay="0"/>
                                  </p:stCondLst>
                                  <p:childTnLst>
                                    <p:set>
                                      <p:cBhvr>
                                        <p:cTn id="13" dur="1" fill="hold">
                                          <p:stCondLst>
                                            <p:cond delay="0"/>
                                          </p:stCondLst>
                                        </p:cTn>
                                        <p:tgtEl>
                                          <p:spTgt spid="6153"/>
                                        </p:tgtEl>
                                        <p:attrNameLst>
                                          <p:attrName>style.visibility</p:attrName>
                                        </p:attrNameLst>
                                      </p:cBhvr>
                                      <p:to>
                                        <p:strVal val="visible"/>
                                      </p:to>
                                    </p:set>
                                    <p:animEffect transition="in" filter="fade">
                                      <p:cBhvr>
                                        <p:cTn id="14" dur="2000"/>
                                        <p:tgtEl>
                                          <p:spTgt spid="6153"/>
                                        </p:tgtEl>
                                      </p:cBhvr>
                                    </p:animEffect>
                                    <p:anim calcmode="lin" valueType="num">
                                      <p:cBhvr>
                                        <p:cTn id="15" dur="2000" fill="hold"/>
                                        <p:tgtEl>
                                          <p:spTgt spid="6153"/>
                                        </p:tgtEl>
                                        <p:attrNameLst>
                                          <p:attrName>style.rotation</p:attrName>
                                        </p:attrNameLst>
                                      </p:cBhvr>
                                      <p:tavLst>
                                        <p:tav tm="0">
                                          <p:val>
                                            <p:fltVal val="720"/>
                                          </p:val>
                                        </p:tav>
                                        <p:tav tm="100000">
                                          <p:val>
                                            <p:fltVal val="0"/>
                                          </p:val>
                                        </p:tav>
                                      </p:tavLst>
                                    </p:anim>
                                    <p:anim calcmode="lin" valueType="num">
                                      <p:cBhvr>
                                        <p:cTn id="16" dur="2000" fill="hold"/>
                                        <p:tgtEl>
                                          <p:spTgt spid="6153"/>
                                        </p:tgtEl>
                                        <p:attrNameLst>
                                          <p:attrName>ppt_h</p:attrName>
                                        </p:attrNameLst>
                                      </p:cBhvr>
                                      <p:tavLst>
                                        <p:tav tm="0">
                                          <p:val>
                                            <p:fltVal val="0"/>
                                          </p:val>
                                        </p:tav>
                                        <p:tav tm="100000">
                                          <p:val>
                                            <p:strVal val="#ppt_h"/>
                                          </p:val>
                                        </p:tav>
                                      </p:tavLst>
                                    </p:anim>
                                    <p:anim calcmode="lin" valueType="num">
                                      <p:cBhvr>
                                        <p:cTn id="17" dur="2000" fill="hold"/>
                                        <p:tgtEl>
                                          <p:spTgt spid="6153"/>
                                        </p:tgtEl>
                                        <p:attrNameLst>
                                          <p:attrName>ppt_w</p:attrName>
                                        </p:attrNameLst>
                                      </p:cBhvr>
                                      <p:tavLst>
                                        <p:tav tm="0">
                                          <p:val>
                                            <p:fltVal val="0"/>
                                          </p:val>
                                        </p:tav>
                                        <p:tav tm="100000">
                                          <p:val>
                                            <p:strVal val="#ppt_w"/>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6150"/>
                                        </p:tgtEl>
                                        <p:attrNameLst>
                                          <p:attrName>style.visibility</p:attrName>
                                        </p:attrNameLst>
                                      </p:cBhvr>
                                      <p:to>
                                        <p:strVal val="visible"/>
                                      </p:to>
                                    </p:set>
                                    <p:anim calcmode="lin" valueType="num">
                                      <p:cBhvr additive="base">
                                        <p:cTn id="22" dur="500" fill="hold"/>
                                        <p:tgtEl>
                                          <p:spTgt spid="6150"/>
                                        </p:tgtEl>
                                        <p:attrNameLst>
                                          <p:attrName>ppt_x</p:attrName>
                                        </p:attrNameLst>
                                      </p:cBhvr>
                                      <p:tavLst>
                                        <p:tav tm="0">
                                          <p:val>
                                            <p:strVal val="0-#ppt_w/2"/>
                                          </p:val>
                                        </p:tav>
                                        <p:tav tm="100000">
                                          <p:val>
                                            <p:strVal val="#ppt_x"/>
                                          </p:val>
                                        </p:tav>
                                      </p:tavLst>
                                    </p:anim>
                                    <p:anim calcmode="lin" valueType="num">
                                      <p:cBhvr additive="base">
                                        <p:cTn id="23" dur="500" fill="hold"/>
                                        <p:tgtEl>
                                          <p:spTgt spid="6150"/>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151"/>
                                        </p:tgtEl>
                                        <p:attrNameLst>
                                          <p:attrName>style.visibility</p:attrName>
                                        </p:attrNameLst>
                                      </p:cBhvr>
                                      <p:to>
                                        <p:strVal val="visible"/>
                                      </p:to>
                                    </p:set>
                                    <p:anim calcmode="lin" valueType="num">
                                      <p:cBhvr additive="base">
                                        <p:cTn id="28" dur="500" fill="hold"/>
                                        <p:tgtEl>
                                          <p:spTgt spid="6151"/>
                                        </p:tgtEl>
                                        <p:attrNameLst>
                                          <p:attrName>ppt_x</p:attrName>
                                        </p:attrNameLst>
                                      </p:cBhvr>
                                      <p:tavLst>
                                        <p:tav tm="0">
                                          <p:val>
                                            <p:strVal val="1+#ppt_w/2"/>
                                          </p:val>
                                        </p:tav>
                                        <p:tav tm="100000">
                                          <p:val>
                                            <p:strVal val="#ppt_x"/>
                                          </p:val>
                                        </p:tav>
                                      </p:tavLst>
                                    </p:anim>
                                    <p:anim calcmode="lin" valueType="num">
                                      <p:cBhvr additive="base">
                                        <p:cTn id="29" dur="500" fill="hold"/>
                                        <p:tgtEl>
                                          <p:spTgt spid="61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8" grpId="0"/>
      <p:bldP spid="6149" grpId="0"/>
      <p:bldP spid="6150" grpId="0"/>
      <p:bldP spid="6151"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6" name="Text Box 4"/>
          <p:cNvSpPr txBox="1">
            <a:spLocks noChangeArrowheads="1"/>
          </p:cNvSpPr>
          <p:nvPr/>
        </p:nvSpPr>
        <p:spPr bwMode="auto">
          <a:xfrm>
            <a:off x="1619250" y="404813"/>
            <a:ext cx="5886450" cy="519112"/>
          </a:xfrm>
          <a:prstGeom prst="rect">
            <a:avLst/>
          </a:prstGeom>
          <a:noFill/>
          <a:ln w="9525">
            <a:noFill/>
            <a:miter lim="800000"/>
            <a:headEnd/>
            <a:tailEnd/>
          </a:ln>
          <a:effectLst/>
        </p:spPr>
        <p:txBody>
          <a:bodyPr wrap="none">
            <a:spAutoFit/>
          </a:bodyPr>
          <a:lstStyle/>
          <a:p>
            <a:r>
              <a:rPr lang="en-GB" sz="2800">
                <a:solidFill>
                  <a:schemeClr val="accent2"/>
                </a:solidFill>
              </a:rPr>
              <a:t>Computer Generated Imagery (CGI)</a:t>
            </a:r>
          </a:p>
        </p:txBody>
      </p:sp>
      <p:sp>
        <p:nvSpPr>
          <p:cNvPr id="8197" name="Rectangle 5"/>
          <p:cNvSpPr>
            <a:spLocks noChangeArrowheads="1"/>
          </p:cNvSpPr>
          <p:nvPr/>
        </p:nvSpPr>
        <p:spPr bwMode="auto">
          <a:xfrm>
            <a:off x="928662" y="1117600"/>
            <a:ext cx="7358114" cy="1631216"/>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Met speciale computerprogramma’s worden 3D figuren van klei en kunststof tot leven gebracht. Of de scene wordt volledig in de computer getekend en geprogrammeerd.</a:t>
            </a:r>
          </a:p>
          <a:p>
            <a:r>
              <a:rPr lang="nl-NL" sz="2000" dirty="0" smtClean="0">
                <a:solidFill>
                  <a:schemeClr val="accent2"/>
                </a:solidFill>
              </a:rPr>
              <a:t>Deze vorm van animatie wordt tegenwoordig voor de moderne animatiefilms als </a:t>
            </a:r>
            <a:r>
              <a:rPr lang="nl-NL" sz="2000" dirty="0" err="1" smtClean="0">
                <a:solidFill>
                  <a:schemeClr val="accent2"/>
                </a:solidFill>
              </a:rPr>
              <a:t>Nemo</a:t>
            </a:r>
            <a:r>
              <a:rPr lang="nl-NL" sz="2000" dirty="0" smtClean="0">
                <a:solidFill>
                  <a:schemeClr val="accent2"/>
                </a:solidFill>
              </a:rPr>
              <a:t> of </a:t>
            </a:r>
            <a:r>
              <a:rPr lang="nl-NL" sz="2000" dirty="0" err="1" smtClean="0">
                <a:solidFill>
                  <a:schemeClr val="accent2"/>
                </a:solidFill>
              </a:rPr>
              <a:t>Wallace</a:t>
            </a:r>
            <a:r>
              <a:rPr lang="nl-NL" sz="2000" dirty="0" smtClean="0">
                <a:solidFill>
                  <a:schemeClr val="accent2"/>
                </a:solidFill>
              </a:rPr>
              <a:t> en </a:t>
            </a:r>
            <a:r>
              <a:rPr lang="nl-NL" sz="2000" dirty="0" err="1" smtClean="0">
                <a:solidFill>
                  <a:schemeClr val="accent2"/>
                </a:solidFill>
              </a:rPr>
              <a:t>Grommit</a:t>
            </a:r>
            <a:r>
              <a:rPr lang="nl-NL" sz="2000" dirty="0" smtClean="0">
                <a:solidFill>
                  <a:schemeClr val="accent2"/>
                </a:solidFill>
              </a:rPr>
              <a:t> gebruikt.</a:t>
            </a:r>
            <a:endParaRPr lang="nl-NL" sz="2000" dirty="0">
              <a:solidFill>
                <a:schemeClr val="accent2"/>
              </a:solidFill>
            </a:endParaRPr>
          </a:p>
        </p:txBody>
      </p:sp>
      <p:sp>
        <p:nvSpPr>
          <p:cNvPr id="8198" name="Rectangle 6"/>
          <p:cNvSpPr>
            <a:spLocks noChangeArrowheads="1"/>
          </p:cNvSpPr>
          <p:nvPr/>
        </p:nvSpPr>
        <p:spPr bwMode="auto">
          <a:xfrm>
            <a:off x="1061804" y="3790950"/>
            <a:ext cx="1795684" cy="400110"/>
          </a:xfrm>
          <a:prstGeom prst="rect">
            <a:avLst/>
          </a:prstGeom>
          <a:noFill/>
          <a:ln w="9525">
            <a:noFill/>
            <a:miter lim="800000"/>
            <a:headEnd/>
            <a:tailEnd/>
          </a:ln>
          <a:effectLst/>
        </p:spPr>
        <p:txBody>
          <a:bodyPr wrap="none" anchor="ctr">
            <a:spAutoFit/>
          </a:bodyPr>
          <a:lstStyle/>
          <a:p>
            <a:r>
              <a:rPr lang="nl-NL" sz="2000" dirty="0" smtClean="0">
                <a:solidFill>
                  <a:schemeClr val="accent2"/>
                </a:solidFill>
              </a:rPr>
              <a:t>Erg realistisch</a:t>
            </a:r>
            <a:endParaRPr lang="nl-NL" sz="2000" dirty="0">
              <a:solidFill>
                <a:schemeClr val="accent2"/>
              </a:solidFill>
            </a:endParaRPr>
          </a:p>
        </p:txBody>
      </p:sp>
      <p:sp>
        <p:nvSpPr>
          <p:cNvPr id="8199" name="Rectangle 7"/>
          <p:cNvSpPr>
            <a:spLocks noChangeArrowheads="1"/>
          </p:cNvSpPr>
          <p:nvPr/>
        </p:nvSpPr>
        <p:spPr bwMode="auto">
          <a:xfrm>
            <a:off x="5357818" y="3643314"/>
            <a:ext cx="3000396" cy="1015663"/>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Zeer kostbaar!!</a:t>
            </a:r>
          </a:p>
          <a:p>
            <a:r>
              <a:rPr lang="nl-NL" sz="2000" dirty="0" smtClean="0">
                <a:solidFill>
                  <a:schemeClr val="accent2"/>
                </a:solidFill>
              </a:rPr>
              <a:t>Speciale </a:t>
            </a:r>
            <a:r>
              <a:rPr lang="nl-NL" sz="2000" dirty="0" err="1" smtClean="0">
                <a:solidFill>
                  <a:schemeClr val="accent2"/>
                </a:solidFill>
              </a:rPr>
              <a:t>computer-programma’s</a:t>
            </a:r>
            <a:r>
              <a:rPr lang="nl-NL" sz="2000" dirty="0" smtClean="0">
                <a:solidFill>
                  <a:schemeClr val="accent2"/>
                </a:solidFill>
              </a:rPr>
              <a:t> nodig</a:t>
            </a:r>
          </a:p>
        </p:txBody>
      </p:sp>
      <p:pic>
        <p:nvPicPr>
          <p:cNvPr id="8201" name="Picture 9" descr="woody"/>
          <p:cNvPicPr>
            <a:picLocks noChangeAspect="1" noChangeArrowheads="1"/>
          </p:cNvPicPr>
          <p:nvPr/>
        </p:nvPicPr>
        <p:blipFill>
          <a:blip r:embed="rId2"/>
          <a:srcRect/>
          <a:stretch>
            <a:fillRect/>
          </a:stretch>
        </p:blipFill>
        <p:spPr bwMode="auto">
          <a:xfrm>
            <a:off x="323850" y="4941888"/>
            <a:ext cx="1439863" cy="143986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196"/>
                                        </p:tgtEl>
                                        <p:attrNameLst>
                                          <p:attrName>style.visibility</p:attrName>
                                        </p:attrNameLst>
                                      </p:cBhvr>
                                      <p:to>
                                        <p:strVal val="visible"/>
                                      </p:to>
                                    </p:set>
                                    <p:animEffect transition="in" filter="fade">
                                      <p:cBhvr>
                                        <p:cTn id="7" dur="1000"/>
                                        <p:tgtEl>
                                          <p:spTgt spid="8196"/>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8197"/>
                                        </p:tgtEl>
                                        <p:attrNameLst>
                                          <p:attrName>style.visibility</p:attrName>
                                        </p:attrNameLst>
                                      </p:cBhvr>
                                      <p:to>
                                        <p:strVal val="visible"/>
                                      </p:to>
                                    </p:set>
                                    <p:animEffect transition="in" filter="fade">
                                      <p:cBhvr>
                                        <p:cTn id="11" dur="1000"/>
                                        <p:tgtEl>
                                          <p:spTgt spid="8197"/>
                                        </p:tgtEl>
                                      </p:cBhvr>
                                    </p:animEffect>
                                  </p:childTnLst>
                                </p:cTn>
                              </p:par>
                              <p:par>
                                <p:cTn id="12" presetID="35" presetClass="entr" presetSubtype="0" fill="hold" nodeType="withEffect">
                                  <p:stCondLst>
                                    <p:cond delay="0"/>
                                  </p:stCondLst>
                                  <p:childTnLst>
                                    <p:set>
                                      <p:cBhvr>
                                        <p:cTn id="13" dur="1" fill="hold">
                                          <p:stCondLst>
                                            <p:cond delay="0"/>
                                          </p:stCondLst>
                                        </p:cTn>
                                        <p:tgtEl>
                                          <p:spTgt spid="8201"/>
                                        </p:tgtEl>
                                        <p:attrNameLst>
                                          <p:attrName>style.visibility</p:attrName>
                                        </p:attrNameLst>
                                      </p:cBhvr>
                                      <p:to>
                                        <p:strVal val="visible"/>
                                      </p:to>
                                    </p:set>
                                    <p:animEffect transition="in" filter="fade">
                                      <p:cBhvr>
                                        <p:cTn id="14" dur="2000"/>
                                        <p:tgtEl>
                                          <p:spTgt spid="8201"/>
                                        </p:tgtEl>
                                      </p:cBhvr>
                                    </p:animEffect>
                                    <p:anim calcmode="lin" valueType="num">
                                      <p:cBhvr>
                                        <p:cTn id="15" dur="2000" fill="hold"/>
                                        <p:tgtEl>
                                          <p:spTgt spid="8201"/>
                                        </p:tgtEl>
                                        <p:attrNameLst>
                                          <p:attrName>style.rotation</p:attrName>
                                        </p:attrNameLst>
                                      </p:cBhvr>
                                      <p:tavLst>
                                        <p:tav tm="0">
                                          <p:val>
                                            <p:fltVal val="720"/>
                                          </p:val>
                                        </p:tav>
                                        <p:tav tm="100000">
                                          <p:val>
                                            <p:fltVal val="0"/>
                                          </p:val>
                                        </p:tav>
                                      </p:tavLst>
                                    </p:anim>
                                    <p:anim calcmode="lin" valueType="num">
                                      <p:cBhvr>
                                        <p:cTn id="16" dur="2000" fill="hold"/>
                                        <p:tgtEl>
                                          <p:spTgt spid="8201"/>
                                        </p:tgtEl>
                                        <p:attrNameLst>
                                          <p:attrName>ppt_h</p:attrName>
                                        </p:attrNameLst>
                                      </p:cBhvr>
                                      <p:tavLst>
                                        <p:tav tm="0">
                                          <p:val>
                                            <p:fltVal val="0"/>
                                          </p:val>
                                        </p:tav>
                                        <p:tav tm="100000">
                                          <p:val>
                                            <p:strVal val="#ppt_h"/>
                                          </p:val>
                                        </p:tav>
                                      </p:tavLst>
                                    </p:anim>
                                    <p:anim calcmode="lin" valueType="num">
                                      <p:cBhvr>
                                        <p:cTn id="17" dur="2000" fill="hold"/>
                                        <p:tgtEl>
                                          <p:spTgt spid="8201"/>
                                        </p:tgtEl>
                                        <p:attrNameLst>
                                          <p:attrName>ppt_w</p:attrName>
                                        </p:attrNameLst>
                                      </p:cBhvr>
                                      <p:tavLst>
                                        <p:tav tm="0">
                                          <p:val>
                                            <p:fltVal val="0"/>
                                          </p:val>
                                        </p:tav>
                                        <p:tav tm="100000">
                                          <p:val>
                                            <p:strVal val="#ppt_w"/>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8198"/>
                                        </p:tgtEl>
                                        <p:attrNameLst>
                                          <p:attrName>style.visibility</p:attrName>
                                        </p:attrNameLst>
                                      </p:cBhvr>
                                      <p:to>
                                        <p:strVal val="visible"/>
                                      </p:to>
                                    </p:set>
                                    <p:anim calcmode="lin" valueType="num">
                                      <p:cBhvr additive="base">
                                        <p:cTn id="22" dur="500" fill="hold"/>
                                        <p:tgtEl>
                                          <p:spTgt spid="8198"/>
                                        </p:tgtEl>
                                        <p:attrNameLst>
                                          <p:attrName>ppt_x</p:attrName>
                                        </p:attrNameLst>
                                      </p:cBhvr>
                                      <p:tavLst>
                                        <p:tav tm="0">
                                          <p:val>
                                            <p:strVal val="0-#ppt_w/2"/>
                                          </p:val>
                                        </p:tav>
                                        <p:tav tm="100000">
                                          <p:val>
                                            <p:strVal val="#ppt_x"/>
                                          </p:val>
                                        </p:tav>
                                      </p:tavLst>
                                    </p:anim>
                                    <p:anim calcmode="lin" valueType="num">
                                      <p:cBhvr additive="base">
                                        <p:cTn id="23" dur="500" fill="hold"/>
                                        <p:tgtEl>
                                          <p:spTgt spid="8198"/>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8199"/>
                                        </p:tgtEl>
                                        <p:attrNameLst>
                                          <p:attrName>style.visibility</p:attrName>
                                        </p:attrNameLst>
                                      </p:cBhvr>
                                      <p:to>
                                        <p:strVal val="visible"/>
                                      </p:to>
                                    </p:set>
                                    <p:anim calcmode="lin" valueType="num">
                                      <p:cBhvr additive="base">
                                        <p:cTn id="28" dur="500" fill="hold"/>
                                        <p:tgtEl>
                                          <p:spTgt spid="8199"/>
                                        </p:tgtEl>
                                        <p:attrNameLst>
                                          <p:attrName>ppt_x</p:attrName>
                                        </p:attrNameLst>
                                      </p:cBhvr>
                                      <p:tavLst>
                                        <p:tav tm="0">
                                          <p:val>
                                            <p:strVal val="1+#ppt_w/2"/>
                                          </p:val>
                                        </p:tav>
                                        <p:tav tm="100000">
                                          <p:val>
                                            <p:strVal val="#ppt_x"/>
                                          </p:val>
                                        </p:tav>
                                      </p:tavLst>
                                    </p:anim>
                                    <p:anim calcmode="lin" valueType="num">
                                      <p:cBhvr additive="base">
                                        <p:cTn id="29" dur="500" fill="hold"/>
                                        <p:tgtEl>
                                          <p:spTgt spid="81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P spid="8197" grpId="0"/>
      <p:bldP spid="8198" grpId="0"/>
      <p:bldP spid="8199"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2693988" y="404813"/>
            <a:ext cx="3584636" cy="523220"/>
          </a:xfrm>
          <a:prstGeom prst="rect">
            <a:avLst/>
          </a:prstGeom>
          <a:noFill/>
          <a:ln w="9525">
            <a:noFill/>
            <a:miter lim="800000"/>
            <a:headEnd/>
            <a:tailEnd/>
          </a:ln>
          <a:effectLst/>
        </p:spPr>
        <p:txBody>
          <a:bodyPr wrap="none">
            <a:spAutoFit/>
          </a:bodyPr>
          <a:lstStyle/>
          <a:p>
            <a:r>
              <a:rPr lang="en-GB" sz="2800" dirty="0" smtClean="0">
                <a:solidFill>
                  <a:schemeClr val="accent2"/>
                </a:solidFill>
              </a:rPr>
              <a:t>Stop-motion</a:t>
            </a:r>
            <a:r>
              <a:rPr lang="nl-NL" sz="2800" dirty="0" smtClean="0">
                <a:solidFill>
                  <a:schemeClr val="accent2"/>
                </a:solidFill>
              </a:rPr>
              <a:t> animatie</a:t>
            </a:r>
            <a:endParaRPr lang="nl-NL" sz="2800" dirty="0">
              <a:solidFill>
                <a:schemeClr val="accent2"/>
              </a:solidFill>
            </a:endParaRPr>
          </a:p>
        </p:txBody>
      </p:sp>
      <p:sp>
        <p:nvSpPr>
          <p:cNvPr id="7173" name="Rectangle 5"/>
          <p:cNvSpPr>
            <a:spLocks noChangeArrowheads="1"/>
          </p:cNvSpPr>
          <p:nvPr/>
        </p:nvSpPr>
        <p:spPr bwMode="auto">
          <a:xfrm>
            <a:off x="642910" y="1268413"/>
            <a:ext cx="8001056" cy="2554545"/>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Poppetjes of andere 3D figuren worden gefotografeerd</a:t>
            </a:r>
          </a:p>
          <a:p>
            <a:r>
              <a:rPr lang="nl-NL" sz="2000" dirty="0" smtClean="0">
                <a:solidFill>
                  <a:schemeClr val="accent2"/>
                </a:solidFill>
              </a:rPr>
              <a:t>De materialen die gebruikt worden zijn plasticine, klei of metaaldraad – eigenlijk alle materialen die in een andere vorm of houding kunnen worden gebogen of gemodelleerd.</a:t>
            </a:r>
          </a:p>
          <a:p>
            <a:r>
              <a:rPr lang="nl-NL" sz="2000" dirty="0" smtClean="0">
                <a:solidFill>
                  <a:schemeClr val="accent2"/>
                </a:solidFill>
              </a:rPr>
              <a:t>De figuurtjes worden neergezet, gefotografeerd en dan een klein beetje verschoven of veranderd en weer gefotografeerd.  Deze foto’s worden in de computer achter elkaar afgespeeld zodat ze lijken te bewegen</a:t>
            </a:r>
            <a:endParaRPr lang="nl-NL" sz="2000" dirty="0">
              <a:solidFill>
                <a:schemeClr val="accent2"/>
              </a:solidFill>
            </a:endParaRPr>
          </a:p>
        </p:txBody>
      </p:sp>
      <p:sp>
        <p:nvSpPr>
          <p:cNvPr id="7174" name="Rectangle 6"/>
          <p:cNvSpPr>
            <a:spLocks noChangeArrowheads="1"/>
          </p:cNvSpPr>
          <p:nvPr/>
        </p:nvSpPr>
        <p:spPr bwMode="auto">
          <a:xfrm>
            <a:off x="684213" y="3870333"/>
            <a:ext cx="3101969" cy="707886"/>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Figuurtjes kunnen steeds weer gebruikt worden</a:t>
            </a:r>
            <a:endParaRPr lang="nl-NL" sz="2000" dirty="0">
              <a:solidFill>
                <a:schemeClr val="accent2"/>
              </a:solidFill>
            </a:endParaRPr>
          </a:p>
        </p:txBody>
      </p:sp>
      <p:sp>
        <p:nvSpPr>
          <p:cNvPr id="7175" name="Rectangle 7"/>
          <p:cNvSpPr>
            <a:spLocks noChangeArrowheads="1"/>
          </p:cNvSpPr>
          <p:nvPr/>
        </p:nvSpPr>
        <p:spPr bwMode="auto">
          <a:xfrm>
            <a:off x="4929190" y="3870333"/>
            <a:ext cx="3571900" cy="2554545"/>
          </a:xfrm>
          <a:prstGeom prst="rect">
            <a:avLst/>
          </a:prstGeom>
          <a:noFill/>
          <a:ln w="9525">
            <a:noFill/>
            <a:miter lim="800000"/>
            <a:headEnd/>
            <a:tailEnd/>
          </a:ln>
          <a:effectLst/>
        </p:spPr>
        <p:txBody>
          <a:bodyPr wrap="square" anchor="ctr">
            <a:spAutoFit/>
          </a:bodyPr>
          <a:lstStyle/>
          <a:p>
            <a:r>
              <a:rPr lang="nl-NL" sz="2000" dirty="0" smtClean="0">
                <a:solidFill>
                  <a:schemeClr val="accent2"/>
                </a:solidFill>
              </a:rPr>
              <a:t>Zeer tijdrovend, afhankelijk van het gebruikte programma, bijvoorbeeld: in </a:t>
            </a:r>
            <a:r>
              <a:rPr lang="nl-NL" sz="2000" dirty="0" err="1" smtClean="0">
                <a:solidFill>
                  <a:schemeClr val="accent2"/>
                </a:solidFill>
              </a:rPr>
              <a:t>Powerpoint</a:t>
            </a:r>
            <a:r>
              <a:rPr lang="nl-NL" sz="2000" dirty="0" smtClean="0">
                <a:solidFill>
                  <a:schemeClr val="accent2"/>
                </a:solidFill>
              </a:rPr>
              <a:t> kan gewerkt worden met 1 foto per seconde, dia kan wel voorzien worden van tekst- </a:t>
            </a:r>
            <a:r>
              <a:rPr lang="nl-NL" sz="2000" dirty="0" err="1" smtClean="0">
                <a:solidFill>
                  <a:schemeClr val="accent2"/>
                </a:solidFill>
              </a:rPr>
              <a:t>balonnen</a:t>
            </a:r>
            <a:r>
              <a:rPr lang="nl-NL" sz="2000" dirty="0" smtClean="0">
                <a:solidFill>
                  <a:schemeClr val="accent2"/>
                </a:solidFill>
              </a:rPr>
              <a:t> en gesproken tekst en muziek of geluiden</a:t>
            </a:r>
            <a:endParaRPr lang="nl-NL" sz="2000" dirty="0">
              <a:solidFill>
                <a:schemeClr val="accent2"/>
              </a:solidFill>
            </a:endParaRPr>
          </a:p>
        </p:txBody>
      </p:sp>
      <p:pic>
        <p:nvPicPr>
          <p:cNvPr id="7177" name="Picture 9" descr="model_robots"/>
          <p:cNvPicPr>
            <a:picLocks noChangeAspect="1" noChangeArrowheads="1"/>
          </p:cNvPicPr>
          <p:nvPr/>
        </p:nvPicPr>
        <p:blipFill>
          <a:blip r:embed="rId2"/>
          <a:srcRect/>
          <a:stretch>
            <a:fillRect/>
          </a:stretch>
        </p:blipFill>
        <p:spPr bwMode="auto">
          <a:xfrm>
            <a:off x="250825" y="5013325"/>
            <a:ext cx="1430338" cy="1439863"/>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fade">
                                      <p:cBhvr>
                                        <p:cTn id="7" dur="1000"/>
                                        <p:tgtEl>
                                          <p:spTgt spid="7172"/>
                                        </p:tgtEl>
                                      </p:cBhvr>
                                    </p:animEffect>
                                  </p:childTnLst>
                                </p:cTn>
                              </p:par>
                            </p:childTnLst>
                          </p:cTn>
                        </p:par>
                        <p:par>
                          <p:cTn id="8" fill="hold">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7173"/>
                                        </p:tgtEl>
                                        <p:attrNameLst>
                                          <p:attrName>style.visibility</p:attrName>
                                        </p:attrNameLst>
                                      </p:cBhvr>
                                      <p:to>
                                        <p:strVal val="visible"/>
                                      </p:to>
                                    </p:set>
                                    <p:animEffect transition="in" filter="fade">
                                      <p:cBhvr>
                                        <p:cTn id="11" dur="1000"/>
                                        <p:tgtEl>
                                          <p:spTgt spid="7173"/>
                                        </p:tgtEl>
                                      </p:cBhvr>
                                    </p:animEffect>
                                  </p:childTnLst>
                                </p:cTn>
                              </p:par>
                              <p:par>
                                <p:cTn id="12" presetID="35" presetClass="entr" presetSubtype="0" fill="hold" nodeType="withEffect">
                                  <p:stCondLst>
                                    <p:cond delay="0"/>
                                  </p:stCondLst>
                                  <p:childTnLst>
                                    <p:set>
                                      <p:cBhvr>
                                        <p:cTn id="13" dur="1" fill="hold">
                                          <p:stCondLst>
                                            <p:cond delay="0"/>
                                          </p:stCondLst>
                                        </p:cTn>
                                        <p:tgtEl>
                                          <p:spTgt spid="7177"/>
                                        </p:tgtEl>
                                        <p:attrNameLst>
                                          <p:attrName>style.visibility</p:attrName>
                                        </p:attrNameLst>
                                      </p:cBhvr>
                                      <p:to>
                                        <p:strVal val="visible"/>
                                      </p:to>
                                    </p:set>
                                    <p:animEffect transition="in" filter="fade">
                                      <p:cBhvr>
                                        <p:cTn id="14" dur="2000"/>
                                        <p:tgtEl>
                                          <p:spTgt spid="7177"/>
                                        </p:tgtEl>
                                      </p:cBhvr>
                                    </p:animEffect>
                                    <p:anim calcmode="lin" valueType="num">
                                      <p:cBhvr>
                                        <p:cTn id="15" dur="2000" fill="hold"/>
                                        <p:tgtEl>
                                          <p:spTgt spid="7177"/>
                                        </p:tgtEl>
                                        <p:attrNameLst>
                                          <p:attrName>style.rotation</p:attrName>
                                        </p:attrNameLst>
                                      </p:cBhvr>
                                      <p:tavLst>
                                        <p:tav tm="0">
                                          <p:val>
                                            <p:fltVal val="720"/>
                                          </p:val>
                                        </p:tav>
                                        <p:tav tm="100000">
                                          <p:val>
                                            <p:fltVal val="0"/>
                                          </p:val>
                                        </p:tav>
                                      </p:tavLst>
                                    </p:anim>
                                    <p:anim calcmode="lin" valueType="num">
                                      <p:cBhvr>
                                        <p:cTn id="16" dur="2000" fill="hold"/>
                                        <p:tgtEl>
                                          <p:spTgt spid="7177"/>
                                        </p:tgtEl>
                                        <p:attrNameLst>
                                          <p:attrName>ppt_h</p:attrName>
                                        </p:attrNameLst>
                                      </p:cBhvr>
                                      <p:tavLst>
                                        <p:tav tm="0">
                                          <p:val>
                                            <p:fltVal val="0"/>
                                          </p:val>
                                        </p:tav>
                                        <p:tav tm="100000">
                                          <p:val>
                                            <p:strVal val="#ppt_h"/>
                                          </p:val>
                                        </p:tav>
                                      </p:tavLst>
                                    </p:anim>
                                    <p:anim calcmode="lin" valueType="num">
                                      <p:cBhvr>
                                        <p:cTn id="17" dur="2000" fill="hold"/>
                                        <p:tgtEl>
                                          <p:spTgt spid="7177"/>
                                        </p:tgtEl>
                                        <p:attrNameLst>
                                          <p:attrName>ppt_w</p:attrName>
                                        </p:attrNameLst>
                                      </p:cBhvr>
                                      <p:tavLst>
                                        <p:tav tm="0">
                                          <p:val>
                                            <p:fltVal val="0"/>
                                          </p:val>
                                        </p:tav>
                                        <p:tav tm="100000">
                                          <p:val>
                                            <p:strVal val="#ppt_w"/>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7174"/>
                                        </p:tgtEl>
                                        <p:attrNameLst>
                                          <p:attrName>style.visibility</p:attrName>
                                        </p:attrNameLst>
                                      </p:cBhvr>
                                      <p:to>
                                        <p:strVal val="visible"/>
                                      </p:to>
                                    </p:set>
                                    <p:anim calcmode="lin" valueType="num">
                                      <p:cBhvr additive="base">
                                        <p:cTn id="22" dur="500" fill="hold"/>
                                        <p:tgtEl>
                                          <p:spTgt spid="7174"/>
                                        </p:tgtEl>
                                        <p:attrNameLst>
                                          <p:attrName>ppt_x</p:attrName>
                                        </p:attrNameLst>
                                      </p:cBhvr>
                                      <p:tavLst>
                                        <p:tav tm="0">
                                          <p:val>
                                            <p:strVal val="0-#ppt_w/2"/>
                                          </p:val>
                                        </p:tav>
                                        <p:tav tm="100000">
                                          <p:val>
                                            <p:strVal val="#ppt_x"/>
                                          </p:val>
                                        </p:tav>
                                      </p:tavLst>
                                    </p:anim>
                                    <p:anim calcmode="lin" valueType="num">
                                      <p:cBhvr additive="base">
                                        <p:cTn id="23" dur="500" fill="hold"/>
                                        <p:tgtEl>
                                          <p:spTgt spid="7174"/>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7175"/>
                                        </p:tgtEl>
                                        <p:attrNameLst>
                                          <p:attrName>style.visibility</p:attrName>
                                        </p:attrNameLst>
                                      </p:cBhvr>
                                      <p:to>
                                        <p:strVal val="visible"/>
                                      </p:to>
                                    </p:set>
                                    <p:anim calcmode="lin" valueType="num">
                                      <p:cBhvr additive="base">
                                        <p:cTn id="28" dur="500" fill="hold"/>
                                        <p:tgtEl>
                                          <p:spTgt spid="7175"/>
                                        </p:tgtEl>
                                        <p:attrNameLst>
                                          <p:attrName>ppt_x</p:attrName>
                                        </p:attrNameLst>
                                      </p:cBhvr>
                                      <p:tavLst>
                                        <p:tav tm="0">
                                          <p:val>
                                            <p:strVal val="1+#ppt_w/2"/>
                                          </p:val>
                                        </p:tav>
                                        <p:tav tm="100000">
                                          <p:val>
                                            <p:strVal val="#ppt_x"/>
                                          </p:val>
                                        </p:tav>
                                      </p:tavLst>
                                    </p:anim>
                                    <p:anim calcmode="lin" valueType="num">
                                      <p:cBhvr additive="base">
                                        <p:cTn id="29" dur="500" fill="hold"/>
                                        <p:tgtEl>
                                          <p:spTgt spid="71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3" grpId="0"/>
      <p:bldP spid="7174" grpId="0"/>
      <p:bldP spid="7175"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2693988" y="404813"/>
            <a:ext cx="3749675" cy="519112"/>
          </a:xfrm>
          <a:prstGeom prst="rect">
            <a:avLst/>
          </a:prstGeom>
          <a:noFill/>
          <a:ln w="9525">
            <a:noFill/>
            <a:miter lim="800000"/>
            <a:headEnd/>
            <a:tailEnd/>
          </a:ln>
          <a:effectLst/>
        </p:spPr>
        <p:txBody>
          <a:bodyPr wrap="none">
            <a:spAutoFit/>
          </a:bodyPr>
          <a:lstStyle/>
          <a:p>
            <a:r>
              <a:rPr lang="en-GB" sz="2800">
                <a:solidFill>
                  <a:schemeClr val="accent2"/>
                </a:solidFill>
              </a:rPr>
              <a:t>Stop-motion animation</a:t>
            </a:r>
          </a:p>
        </p:txBody>
      </p:sp>
      <p:sp>
        <p:nvSpPr>
          <p:cNvPr id="10245" name="Text Box 5"/>
          <p:cNvSpPr txBox="1">
            <a:spLocks noChangeArrowheads="1"/>
          </p:cNvSpPr>
          <p:nvPr/>
        </p:nvSpPr>
        <p:spPr bwMode="auto">
          <a:xfrm>
            <a:off x="357158" y="1285860"/>
            <a:ext cx="8501122" cy="4093428"/>
          </a:xfrm>
          <a:prstGeom prst="rect">
            <a:avLst/>
          </a:prstGeom>
          <a:noFill/>
          <a:ln w="9525">
            <a:noFill/>
            <a:miter lim="800000"/>
            <a:headEnd/>
            <a:tailEnd/>
          </a:ln>
          <a:effectLst/>
        </p:spPr>
        <p:txBody>
          <a:bodyPr wrap="square">
            <a:spAutoFit/>
          </a:bodyPr>
          <a:lstStyle/>
          <a:p>
            <a:r>
              <a:rPr lang="nl-NL" sz="4000" dirty="0" smtClean="0">
                <a:solidFill>
                  <a:schemeClr val="accent2"/>
                </a:solidFill>
              </a:rPr>
              <a:t>Een dagje met…</a:t>
            </a:r>
          </a:p>
          <a:p>
            <a:endParaRPr lang="nl-NL" sz="2000" dirty="0" smtClean="0">
              <a:solidFill>
                <a:schemeClr val="accent2"/>
              </a:solidFill>
            </a:endParaRPr>
          </a:p>
          <a:p>
            <a:r>
              <a:rPr lang="nl-NL" sz="2000" dirty="0" smtClean="0">
                <a:solidFill>
                  <a:schemeClr val="accent2"/>
                </a:solidFill>
              </a:rPr>
              <a:t>Een promotiefilm voor het beroep waarin jij de hoofdrol zou willen spelen!</a:t>
            </a:r>
          </a:p>
          <a:p>
            <a:endParaRPr lang="nl-NL" sz="2000" dirty="0">
              <a:solidFill>
                <a:schemeClr val="accent2"/>
              </a:solidFill>
            </a:endParaRPr>
          </a:p>
          <a:p>
            <a:r>
              <a:rPr lang="nl-NL" sz="2000" dirty="0" smtClean="0">
                <a:solidFill>
                  <a:schemeClr val="accent2"/>
                </a:solidFill>
              </a:rPr>
              <a:t>Maak je dromen waar, beleef als je zelfverzonnen karakter de spannendste avonturen!</a:t>
            </a:r>
          </a:p>
          <a:p>
            <a:endParaRPr lang="nl-NL" sz="2000" dirty="0">
              <a:solidFill>
                <a:schemeClr val="accent2"/>
              </a:solidFill>
            </a:endParaRPr>
          </a:p>
          <a:p>
            <a:r>
              <a:rPr lang="nl-NL" sz="2000" dirty="0" smtClean="0">
                <a:solidFill>
                  <a:schemeClr val="accent2"/>
                </a:solidFill>
              </a:rPr>
              <a:t>Je werkt in groepjes van drie personen samen aan één animatie</a:t>
            </a:r>
          </a:p>
          <a:p>
            <a:endParaRPr lang="nl-NL" sz="2000" dirty="0">
              <a:solidFill>
                <a:schemeClr val="accent2"/>
              </a:solidFill>
            </a:endParaRPr>
          </a:p>
          <a:p>
            <a:r>
              <a:rPr lang="nl-NL" sz="2000" dirty="0" smtClean="0">
                <a:solidFill>
                  <a:schemeClr val="accent2"/>
                </a:solidFill>
              </a:rPr>
              <a:t>De uitwerking van de film mag in </a:t>
            </a:r>
            <a:r>
              <a:rPr lang="nl-NL" sz="2000" dirty="0" err="1" smtClean="0">
                <a:solidFill>
                  <a:schemeClr val="accent2"/>
                </a:solidFill>
              </a:rPr>
              <a:t>Powerpoint</a:t>
            </a:r>
            <a:r>
              <a:rPr lang="nl-NL" sz="2000" dirty="0" smtClean="0">
                <a:solidFill>
                  <a:schemeClr val="accent2"/>
                </a:solidFill>
              </a:rPr>
              <a:t> of Windows </a:t>
            </a:r>
            <a:r>
              <a:rPr lang="nl-NL" sz="2000" dirty="0" err="1" smtClean="0">
                <a:solidFill>
                  <a:schemeClr val="accent2"/>
                </a:solidFill>
              </a:rPr>
              <a:t>Movie</a:t>
            </a:r>
            <a:r>
              <a:rPr lang="nl-NL" sz="2000" dirty="0" smtClean="0">
                <a:solidFill>
                  <a:schemeClr val="accent2"/>
                </a:solidFill>
              </a:rPr>
              <a:t> Maker gemaakt worden!</a:t>
            </a:r>
          </a:p>
          <a:p>
            <a:endParaRPr lang="nl-NL" sz="2000" dirty="0">
              <a:solidFill>
                <a:schemeClr val="accent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245"/>
                                        </p:tgtEl>
                                        <p:attrNameLst>
                                          <p:attrName>style.visibility</p:attrName>
                                        </p:attrNameLst>
                                      </p:cBhvr>
                                      <p:to>
                                        <p:strVal val="visible"/>
                                      </p:to>
                                    </p:set>
                                    <p:animEffect transition="in" filter="fade">
                                      <p:cBhvr>
                                        <p:cTn id="7" dur="1000"/>
                                        <p:tgtEl>
                                          <p:spTgt spid="102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538</TotalTime>
  <Words>803</Words>
  <Application>Microsoft PowerPoint</Application>
  <PresentationFormat>Diavoorstelling (4:3)</PresentationFormat>
  <Paragraphs>116</Paragraphs>
  <Slides>15</Slides>
  <Notes>0</Notes>
  <HiddenSlides>0</HiddenSlides>
  <MMClips>0</MMClips>
  <ScaleCrop>false</ScaleCrop>
  <HeadingPairs>
    <vt:vector size="6" baseType="variant">
      <vt:variant>
        <vt:lpstr>Gebruikte lettertypen</vt:lpstr>
      </vt:variant>
      <vt:variant>
        <vt:i4>1</vt:i4>
      </vt:variant>
      <vt:variant>
        <vt:lpstr>Thema</vt:lpstr>
      </vt:variant>
      <vt:variant>
        <vt:i4>1</vt:i4>
      </vt:variant>
      <vt:variant>
        <vt:lpstr>Diatitels</vt:lpstr>
      </vt:variant>
      <vt:variant>
        <vt:i4>15</vt:i4>
      </vt:variant>
    </vt:vector>
  </HeadingPairs>
  <TitlesOfParts>
    <vt:vector size="17" baseType="lpstr">
      <vt:lpstr>Arial</vt:lpstr>
      <vt:lpstr>Default Design</vt:lpstr>
      <vt:lpstr>Dia 1</vt:lpstr>
      <vt:lpstr>Dia 2</vt:lpstr>
      <vt:lpstr>Dia 3</vt:lpstr>
      <vt:lpstr>Dia 4</vt:lpstr>
      <vt:lpstr>Dia 5</vt:lpstr>
      <vt:lpstr>Dia 6</vt:lpstr>
      <vt:lpstr>Dia 7</vt:lpstr>
      <vt:lpstr>Dia 8</vt:lpstr>
      <vt:lpstr>Dia 9</vt:lpstr>
      <vt:lpstr>Dia 10</vt:lpstr>
      <vt:lpstr>Dia 11</vt:lpstr>
      <vt:lpstr>Dia 12</vt:lpstr>
      <vt:lpstr>Dia 13</vt:lpstr>
      <vt:lpstr>Dia 14</vt:lpstr>
      <vt:lpstr>Dia 15</vt:lpstr>
    </vt:vector>
  </TitlesOfParts>
  <Company>HomeXP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Brendan</dc:creator>
  <cp:lastModifiedBy>Monique</cp:lastModifiedBy>
  <cp:revision>92</cp:revision>
  <dcterms:created xsi:type="dcterms:W3CDTF">2007-02-08T09:24:31Z</dcterms:created>
  <dcterms:modified xsi:type="dcterms:W3CDTF">2008-12-29T13:48:00Z</dcterms:modified>
</cp:coreProperties>
</file>